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352" r:id="rId3"/>
    <p:sldId id="300" r:id="rId4"/>
    <p:sldId id="350" r:id="rId5"/>
    <p:sldId id="317" r:id="rId6"/>
    <p:sldId id="318" r:id="rId7"/>
    <p:sldId id="296" r:id="rId8"/>
    <p:sldId id="259" r:id="rId9"/>
    <p:sldId id="277" r:id="rId10"/>
    <p:sldId id="278" r:id="rId11"/>
    <p:sldId id="319" r:id="rId12"/>
    <p:sldId id="305" r:id="rId13"/>
    <p:sldId id="308" r:id="rId14"/>
    <p:sldId id="306" r:id="rId15"/>
    <p:sldId id="353"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2653" autoAdjust="0"/>
  </p:normalViewPr>
  <p:slideViewPr>
    <p:cSldViewPr snapToGrid="0">
      <p:cViewPr varScale="1">
        <p:scale>
          <a:sx n="118" d="100"/>
          <a:sy n="118" d="100"/>
        </p:scale>
        <p:origin x="94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D7EBD5-18C4-4822-ABB4-D593E6C3F3E6}" type="datetimeFigureOut">
              <a:rPr kumimoji="1" lang="ja-JP" altLang="en-US" smtClean="0"/>
              <a:t>2019/6/23</a:t>
            </a:fld>
            <a:endParaRPr kumimoji="1" lang="ja-JP" alt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882AD-2E1E-4336-8A0D-2AB6429D3DFB}" type="slidenum">
              <a:rPr kumimoji="1" lang="ja-JP" altLang="en-US" smtClean="0"/>
              <a:t>‹#›</a:t>
            </a:fld>
            <a:endParaRPr kumimoji="1" lang="ja-JP" altLang="en-US" dirty="0"/>
          </a:p>
        </p:txBody>
      </p:sp>
    </p:spTree>
    <p:extLst>
      <p:ext uri="{BB962C8B-B14F-4D97-AF65-F5344CB8AC3E}">
        <p14:creationId xmlns:p14="http://schemas.microsoft.com/office/powerpoint/2010/main" val="5681377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kumimoji="1" sz="2000">
                <a:solidFill>
                  <a:schemeClr val="tx1"/>
                </a:solidFill>
                <a:latin typeface="Verdana" pitchFamily="34" charset="0"/>
                <a:ea typeface="HG創英角ｺﾞｼｯｸUB" pitchFamily="49" charset="-128"/>
              </a:defRPr>
            </a:lvl1pPr>
            <a:lvl2pPr marL="742950" indent="-285750" eaLnBrk="0" hangingPunct="0">
              <a:defRPr kumimoji="1" sz="2000">
                <a:solidFill>
                  <a:schemeClr val="tx1"/>
                </a:solidFill>
                <a:latin typeface="Verdana" pitchFamily="34" charset="0"/>
                <a:ea typeface="HG創英角ｺﾞｼｯｸUB" pitchFamily="49" charset="-128"/>
              </a:defRPr>
            </a:lvl2pPr>
            <a:lvl3pPr marL="1143000" indent="-228600" eaLnBrk="0" hangingPunct="0">
              <a:defRPr kumimoji="1" sz="2000">
                <a:solidFill>
                  <a:schemeClr val="tx1"/>
                </a:solidFill>
                <a:latin typeface="Verdana" pitchFamily="34" charset="0"/>
                <a:ea typeface="HG創英角ｺﾞｼｯｸUB" pitchFamily="49" charset="-128"/>
              </a:defRPr>
            </a:lvl3pPr>
            <a:lvl4pPr marL="1600200" indent="-228600" eaLnBrk="0" hangingPunct="0">
              <a:defRPr kumimoji="1" sz="2000">
                <a:solidFill>
                  <a:schemeClr val="tx1"/>
                </a:solidFill>
                <a:latin typeface="Verdana" pitchFamily="34" charset="0"/>
                <a:ea typeface="HG創英角ｺﾞｼｯｸUB" pitchFamily="49" charset="-128"/>
              </a:defRPr>
            </a:lvl4pPr>
            <a:lvl5pPr marL="2057400" indent="-228600" eaLnBrk="0" hangingPunct="0">
              <a:defRPr kumimoji="1" sz="2000">
                <a:solidFill>
                  <a:schemeClr val="tx1"/>
                </a:solidFill>
                <a:latin typeface="Verdana" pitchFamily="34" charset="0"/>
                <a:ea typeface="HG創英角ｺﾞｼｯｸUB" pitchFamily="49" charset="-128"/>
              </a:defRPr>
            </a:lvl5pPr>
            <a:lvl6pPr marL="2514600" indent="-228600" eaLnBrk="0" fontAlgn="base" hangingPunct="0">
              <a:spcBef>
                <a:spcPct val="0"/>
              </a:spcBef>
              <a:spcAft>
                <a:spcPct val="0"/>
              </a:spcAft>
              <a:defRPr kumimoji="1" sz="2000">
                <a:solidFill>
                  <a:schemeClr val="tx1"/>
                </a:solidFill>
                <a:latin typeface="Verdana" pitchFamily="34" charset="0"/>
                <a:ea typeface="HG創英角ｺﾞｼｯｸUB" pitchFamily="49" charset="-128"/>
              </a:defRPr>
            </a:lvl6pPr>
            <a:lvl7pPr marL="2971800" indent="-228600" eaLnBrk="0" fontAlgn="base" hangingPunct="0">
              <a:spcBef>
                <a:spcPct val="0"/>
              </a:spcBef>
              <a:spcAft>
                <a:spcPct val="0"/>
              </a:spcAft>
              <a:defRPr kumimoji="1" sz="2000">
                <a:solidFill>
                  <a:schemeClr val="tx1"/>
                </a:solidFill>
                <a:latin typeface="Verdana" pitchFamily="34" charset="0"/>
                <a:ea typeface="HG創英角ｺﾞｼｯｸUB" pitchFamily="49" charset="-128"/>
              </a:defRPr>
            </a:lvl7pPr>
            <a:lvl8pPr marL="3429000" indent="-228600" eaLnBrk="0" fontAlgn="base" hangingPunct="0">
              <a:spcBef>
                <a:spcPct val="0"/>
              </a:spcBef>
              <a:spcAft>
                <a:spcPct val="0"/>
              </a:spcAft>
              <a:defRPr kumimoji="1" sz="2000">
                <a:solidFill>
                  <a:schemeClr val="tx1"/>
                </a:solidFill>
                <a:latin typeface="Verdana" pitchFamily="34" charset="0"/>
                <a:ea typeface="HG創英角ｺﾞｼｯｸUB" pitchFamily="49" charset="-128"/>
              </a:defRPr>
            </a:lvl8pPr>
            <a:lvl9pPr marL="3886200" indent="-228600" eaLnBrk="0" fontAlgn="base" hangingPunct="0">
              <a:spcBef>
                <a:spcPct val="0"/>
              </a:spcBef>
              <a:spcAft>
                <a:spcPct val="0"/>
              </a:spcAft>
              <a:defRPr kumimoji="1" sz="2000">
                <a:solidFill>
                  <a:schemeClr val="tx1"/>
                </a:solidFill>
                <a:latin typeface="Verdana" pitchFamily="34" charset="0"/>
                <a:ea typeface="HG創英角ｺﾞｼｯｸUB" pitchFamily="49" charset="-128"/>
              </a:defRPr>
            </a:lvl9pPr>
          </a:lstStyle>
          <a:p>
            <a:pPr eaLnBrk="1" hangingPunct="1"/>
            <a:fld id="{A4F4ECC8-8597-4F68-B544-635028623C68}" type="slidenum">
              <a:rPr lang="en-US" altLang="ja-JP" sz="1200" smtClean="0">
                <a:latin typeface="Times New Roman" pitchFamily="18" charset="0"/>
                <a:ea typeface="ＭＳ Ｐゴシック" charset="-128"/>
              </a:rPr>
              <a:pPr eaLnBrk="1" hangingPunct="1"/>
              <a:t>1</a:t>
            </a:fld>
            <a:endParaRPr lang="en-US" altLang="ja-JP" sz="1200" dirty="0">
              <a:latin typeface="Times New Roman" pitchFamily="18" charset="0"/>
              <a:ea typeface="ＭＳ Ｐゴシック" charset="-128"/>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ja-JP" altLang="en-US" dirty="0">
                <a:ea typeface="ＭＳ Ｐ明朝" charset="-128"/>
              </a:rPr>
              <a:t>あいさつ</a:t>
            </a:r>
          </a:p>
          <a:p>
            <a:pPr eaLnBrk="1" hangingPunct="1"/>
            <a:endParaRPr lang="ja-JP" altLang="en-US" dirty="0">
              <a:ea typeface="ＭＳ Ｐ明朝" charset="-128"/>
            </a:endParaRPr>
          </a:p>
          <a:p>
            <a:pPr eaLnBrk="1" hangingPunct="1"/>
            <a:r>
              <a:rPr lang="ja-JP" altLang="en-US" dirty="0">
                <a:ea typeface="ＭＳ Ｐ明朝" charset="-128"/>
              </a:rPr>
              <a:t>この美しい甘楽町にご招待いただきありがとうございます。</a:t>
            </a:r>
          </a:p>
          <a:p>
            <a:pPr eaLnBrk="1" hangingPunct="1"/>
            <a:endParaRPr lang="ja-JP" altLang="en-US" dirty="0">
              <a:ea typeface="ＭＳ Ｐ明朝" charset="-128"/>
            </a:endParaRPr>
          </a:p>
          <a:p>
            <a:pPr eaLnBrk="1" hangingPunct="1"/>
            <a:r>
              <a:rPr lang="ja-JP" altLang="en-US" dirty="0">
                <a:ea typeface="ＭＳ Ｐ明朝" charset="-128"/>
              </a:rPr>
              <a:t>城めぐりが趣味で、上州にはよくきます。</a:t>
            </a:r>
          </a:p>
          <a:p>
            <a:pPr eaLnBrk="1" hangingPunct="1"/>
            <a:r>
              <a:rPr lang="ja-JP" altLang="en-US" dirty="0">
                <a:ea typeface="ＭＳ Ｐ明朝" charset="-128"/>
              </a:rPr>
              <a:t>もちろん、ほぼ完成後の楽山園に来たこともあります。</a:t>
            </a:r>
          </a:p>
          <a:p>
            <a:pPr eaLnBrk="1" hangingPunct="1"/>
            <a:r>
              <a:rPr lang="ja-JP" altLang="en-US" dirty="0">
                <a:ea typeface="ＭＳ Ｐ明朝" charset="-128"/>
              </a:rPr>
              <a:t>上州には、箕輪、松井田、白井、岩櫃、沼田等すごい山城が多い。</a:t>
            </a:r>
          </a:p>
          <a:p>
            <a:pPr eaLnBrk="1" hangingPunct="1"/>
            <a:r>
              <a:rPr lang="ja-JP" altLang="en-US" dirty="0">
                <a:ea typeface="ＭＳ Ｐ明朝" charset="-128"/>
              </a:rPr>
              <a:t>城というのは、天守閣のあるものばかりではない。土塁と堀が城の基本。</a:t>
            </a:r>
          </a:p>
          <a:p>
            <a:pPr eaLnBrk="1" hangingPunct="1"/>
            <a:r>
              <a:rPr lang="ja-JP" altLang="en-US" dirty="0">
                <a:ea typeface="ＭＳ Ｐ明朝" charset="-128"/>
              </a:rPr>
              <a:t>そもそも私が最初に作家になったきっかけは、箱根西麓の山中城に行ったことです。</a:t>
            </a:r>
          </a:p>
          <a:p>
            <a:pPr eaLnBrk="1" hangingPunct="1"/>
            <a:endParaRPr lang="ja-JP" altLang="en-US" dirty="0">
              <a:ea typeface="ＭＳ Ｐ明朝" charset="-128"/>
            </a:endParaRPr>
          </a:p>
          <a:p>
            <a:pPr eaLnBrk="1" hangingPunct="1"/>
            <a:r>
              <a:rPr lang="ja-JP" altLang="en-US" dirty="0">
                <a:ea typeface="ＭＳ Ｐ明朝" charset="-128"/>
              </a:rPr>
              <a:t>また、写真のような自前甲冑も持っていて、以前はよく各地の時代まつりに参加していました。</a:t>
            </a:r>
          </a:p>
          <a:p>
            <a:pPr eaLnBrk="1" hangingPunct="1"/>
            <a:r>
              <a:rPr lang="ja-JP" altLang="en-US" dirty="0">
                <a:ea typeface="ＭＳ Ｐ明朝" charset="-128"/>
              </a:rPr>
              <a:t>現在の仕事は、専業作家です。それについては、また後ほど。</a:t>
            </a:r>
          </a:p>
          <a:p>
            <a:pPr eaLnBrk="1" hangingPunct="1"/>
            <a:endParaRPr lang="ja-JP" altLang="en-US" dirty="0">
              <a:ea typeface="ＭＳ Ｐ明朝" charset="-128"/>
            </a:endParaRPr>
          </a:p>
          <a:p>
            <a:pPr eaLnBrk="1" hangingPunct="1"/>
            <a:r>
              <a:rPr lang="ja-JP" altLang="en-US" dirty="0">
                <a:ea typeface="ＭＳ Ｐ明朝" charset="-128"/>
              </a:rPr>
              <a:t>今回は、私の以前の作品を読んだ甘楽町企画課の方から、ご依頼を賜り、首題のような講演をやらせていただくこととなりました。</a:t>
            </a:r>
          </a:p>
          <a:p>
            <a:pPr eaLnBrk="1" hangingPunct="1"/>
            <a:endParaRPr lang="ja-JP" altLang="en-US" dirty="0">
              <a:ea typeface="ＭＳ Ｐ明朝" charset="-128"/>
            </a:endParaRPr>
          </a:p>
          <a:p>
            <a:pPr eaLnBrk="1" hangingPunct="1"/>
            <a:endParaRPr lang="ja-JP" altLang="en-US" dirty="0">
              <a:ea typeface="ＭＳ Ｐ明朝" charset="-128"/>
            </a:endParaRPr>
          </a:p>
          <a:p>
            <a:pPr eaLnBrk="1" hangingPunct="1"/>
            <a:endParaRPr lang="ja-JP" altLang="en-US" dirty="0">
              <a:ea typeface="ＭＳ Ｐ明朝" charset="-128"/>
            </a:endParaRPr>
          </a:p>
          <a:p>
            <a:pPr eaLnBrk="1" hangingPunct="1"/>
            <a:endParaRPr lang="ja-JP" altLang="en-US" dirty="0">
              <a:ea typeface="ＭＳ Ｐ明朝" charset="-128"/>
            </a:endParaRPr>
          </a:p>
          <a:p>
            <a:pPr eaLnBrk="1" hangingPunct="1"/>
            <a:endParaRPr lang="ja-JP" altLang="en-US" dirty="0">
              <a:ea typeface="ＭＳ Ｐ明朝" charset="-128"/>
            </a:endParaRPr>
          </a:p>
          <a:p>
            <a:pPr eaLnBrk="1" hangingPunct="1"/>
            <a:endParaRPr lang="ja-JP" altLang="en-US" dirty="0">
              <a:ea typeface="ＭＳ Ｐ明朝" charset="-128"/>
            </a:endParaRPr>
          </a:p>
        </p:txBody>
      </p:sp>
    </p:spTree>
    <p:extLst>
      <p:ext uri="{BB962C8B-B14F-4D97-AF65-F5344CB8AC3E}">
        <p14:creationId xmlns:p14="http://schemas.microsoft.com/office/powerpoint/2010/main" val="480487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kumimoji="1" sz="1600">
                <a:solidFill>
                  <a:schemeClr val="tx1"/>
                </a:solidFill>
                <a:latin typeface="Verdana" panose="020B0604030504040204" pitchFamily="34" charset="0"/>
                <a:ea typeface="HGS創英角ｺﾞｼｯｸUB" panose="020B0900000000000000" pitchFamily="50" charset="-128"/>
              </a:defRPr>
            </a:lvl1pPr>
            <a:lvl2pPr marL="742950" indent="-285750" eaLnBrk="0" hangingPunct="0">
              <a:defRPr kumimoji="1" sz="1600">
                <a:solidFill>
                  <a:schemeClr val="tx1"/>
                </a:solidFill>
                <a:latin typeface="Verdana" panose="020B0604030504040204" pitchFamily="34" charset="0"/>
                <a:ea typeface="HGS創英角ｺﾞｼｯｸUB" panose="020B0900000000000000" pitchFamily="50" charset="-128"/>
              </a:defRPr>
            </a:lvl2pPr>
            <a:lvl3pPr marL="11430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3pPr>
            <a:lvl4pPr marL="16002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4pPr>
            <a:lvl5pPr marL="20574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5pPr>
            <a:lvl6pPr marL="25146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6pPr>
            <a:lvl7pPr marL="29718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7pPr>
            <a:lvl8pPr marL="34290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8pPr>
            <a:lvl9pPr marL="38862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9pPr>
          </a:lstStyle>
          <a:p>
            <a:pPr eaLnBrk="1" hangingPunct="1"/>
            <a:fld id="{17E92B7B-62C2-48EF-B983-BF25F9D93787}" type="slidenum">
              <a:rPr lang="en-US" altLang="ja-JP" sz="1200">
                <a:latin typeface="Times New Roman" panose="02020603050405020304" pitchFamily="18" charset="0"/>
                <a:ea typeface="ＭＳ Ｐゴシック" panose="020B0600070205080204" pitchFamily="50" charset="-128"/>
              </a:rPr>
              <a:pPr eaLnBrk="1" hangingPunct="1"/>
              <a:t>12</a:t>
            </a:fld>
            <a:endParaRPr lang="en-US" altLang="ja-JP" sz="1200">
              <a:latin typeface="Times New Roman" panose="02020603050405020304" pitchFamily="18" charset="0"/>
              <a:ea typeface="ＭＳ Ｐゴシック" panose="020B0600070205080204" pitchFamily="50" charset="-128"/>
            </a:endParaRPr>
          </a:p>
        </p:txBody>
      </p:sp>
      <p:sp>
        <p:nvSpPr>
          <p:cNvPr id="41987" name="Rectangle 1026"/>
          <p:cNvSpPr>
            <a:spLocks noGrp="1" noRot="1" noChangeAspect="1" noChangeArrowheads="1" noTextEdit="1"/>
          </p:cNvSpPr>
          <p:nvPr>
            <p:ph type="sldImg"/>
          </p:nvPr>
        </p:nvSpPr>
        <p:spPr>
          <a:ln/>
        </p:spPr>
      </p:sp>
      <p:sp>
        <p:nvSpPr>
          <p:cNvPr id="41988" name="Rectangle 1027"/>
          <p:cNvSpPr>
            <a:spLocks noGrp="1" noChangeArrowheads="1"/>
          </p:cNvSpPr>
          <p:nvPr>
            <p:ph type="body" idx="1"/>
          </p:nvPr>
        </p:nvSpPr>
        <p:spPr>
          <a:noFill/>
        </p:spPr>
        <p:txBody>
          <a:bodyPr/>
          <a:lstStyle/>
          <a:p>
            <a:pPr eaLnBrk="1" hangingPunct="1"/>
            <a:r>
              <a:rPr lang="ja-JP" altLang="en-US"/>
              <a:t>宗瑞は多感な少年・青年期に応仁の乱を経験し、理想国家への憧憬が強かったと言われています。ただし、宗瑞の駿河調停・伊豆侵攻は細川政元のクーデター</a:t>
            </a:r>
            <a:r>
              <a:rPr lang="en-US" altLang="ja-JP"/>
              <a:t>(</a:t>
            </a:r>
            <a:r>
              <a:rPr lang="ja-JP" altLang="en-US"/>
              <a:t>明応二年の政変</a:t>
            </a:r>
            <a:r>
              <a:rPr lang="en-US" altLang="ja-JP"/>
              <a:t>)</a:t>
            </a:r>
            <a:r>
              <a:rPr lang="ja-JP" altLang="en-US"/>
              <a:t>とセットで考えるべきであり、当初は政元～政知ラインと軌を一にし、全国的な同時政変を目論んでいたのですが、政知</a:t>
            </a:r>
            <a:r>
              <a:rPr lang="en-US" altLang="ja-JP"/>
              <a:t>(1491)</a:t>
            </a:r>
            <a:r>
              <a:rPr lang="ja-JP" altLang="en-US"/>
              <a:t>・政元</a:t>
            </a:r>
            <a:r>
              <a:rPr lang="en-US" altLang="ja-JP"/>
              <a:t>(1507)</a:t>
            </a:r>
            <a:r>
              <a:rPr lang="ja-JP" altLang="en-US"/>
              <a:t>没後、範囲を関東に絞って理想国家を築こうとしたと思います。</a:t>
            </a:r>
          </a:p>
          <a:p>
            <a:pPr eaLnBrk="1" hangingPunct="1"/>
            <a:r>
              <a:rPr lang="ja-JP" altLang="en-US"/>
              <a:t>関東の地は往古の昔から独立性が強く、将門は言うに及ばず、頼朝や鎌倉北条氏、後の鎌倉公方足利氏に至っては、ことごとく室町幕府の一機関でありながら、ほとんど反逆しています。こうした歴史的背景から関東は、独立性が強く、それをビジョンに据えると、旧地頭層の在地領主の賛同が得られやすく、彼らはまた鎌倉回帰というノスタルジックな思いも抱いているので、そのあたりも考慮しながら、自軍への取り込みを行っていたと思われます。</a:t>
            </a:r>
          </a:p>
          <a:p>
            <a:pPr eaLnBrk="1" hangingPunct="1"/>
            <a:r>
              <a:rPr lang="ja-JP" altLang="en-US"/>
              <a:t>さらに、室町幕府の事実的瓦解から地方分権国家がこれからの主流となりつつある時代でした。当然、天下統一という思想はなく、どこかで国境線を敷く必要がありました。いわゆる軍事用語の侵攻限界点の設定です。そうしないと、兵農未分離の戦国大名家は無限に続く兵役に、民衆が嫌気をさしてしまうことにつながります。</a:t>
            </a:r>
          </a:p>
          <a:p>
            <a:pPr eaLnBrk="1" hangingPunct="1"/>
            <a:r>
              <a:rPr lang="ja-JP" altLang="en-US"/>
              <a:t>そして、前述した自給自足経済圏により、おのずと「経済圏が国境を決定する」ことにもなりました。</a:t>
            </a:r>
          </a:p>
          <a:p>
            <a:pPr eaLnBrk="1" hangingPunct="1"/>
            <a:r>
              <a:rPr lang="ja-JP" altLang="en-US"/>
              <a:t>最後に山脈に囲まれた関東平野の地形的・地勢的特長と、これは大事な点ですが、北条氏の支城ネットワーク構築と防衛戦略も大きな要素を占めていました。すなわち、限界点を設定しないと、領国内の安全地帯となってしまった城に大規模な普請をしても、無駄になってしまうということに北条氏は気付いたのです。相模国の城が少なくて、様式も古いのは早期に領国化できたからですが、相模以外の城は完全な軍事要塞化をはかっても、無駄になってしまうことが多々ありました。北条氏の最高傑作のひとつ杉山城はほんの</a:t>
            </a:r>
            <a:r>
              <a:rPr lang="en-US" altLang="ja-JP"/>
              <a:t>1</a:t>
            </a:r>
            <a:r>
              <a:rPr lang="ja-JP" altLang="en-US"/>
              <a:t>～</a:t>
            </a:r>
            <a:r>
              <a:rPr lang="en-US" altLang="ja-JP"/>
              <a:t>2</a:t>
            </a:r>
            <a:r>
              <a:rPr lang="ja-JP" altLang="en-US"/>
              <a:t>年しか機能しなかったと言われています。</a:t>
            </a:r>
          </a:p>
          <a:p>
            <a:pPr eaLnBrk="1" hangingPunct="1"/>
            <a:r>
              <a:rPr lang="ja-JP" altLang="en-US"/>
              <a:t>こうしたことから、関八州国家という発想は必然的に発生したと思われます。</a:t>
            </a:r>
          </a:p>
          <a:p>
            <a:pPr eaLnBrk="1" hangingPunct="1"/>
            <a:endParaRPr lang="ja-JP" altLang="en-US"/>
          </a:p>
          <a:p>
            <a:pPr eaLnBrk="1" hangingPunct="1"/>
            <a:r>
              <a:rPr lang="ja-JP" altLang="en-US"/>
              <a:t>この思想は信長の天下統一思想と相反するものであり、信長が先進的で、北条氏は後進的と言われる時の事例としてよく出されますが、これは現代的視点から見た場合であり、当時は分国思想が主流であり、それが合理的思想であったのです。</a:t>
            </a:r>
          </a:p>
        </p:txBody>
      </p:sp>
    </p:spTree>
    <p:extLst>
      <p:ext uri="{BB962C8B-B14F-4D97-AF65-F5344CB8AC3E}">
        <p14:creationId xmlns:p14="http://schemas.microsoft.com/office/powerpoint/2010/main" val="1867616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2000" dirty="0"/>
          </a:p>
          <a:p>
            <a:endParaRPr lang="en-US" altLang="ja-JP" dirty="0"/>
          </a:p>
        </p:txBody>
      </p:sp>
      <p:sp>
        <p:nvSpPr>
          <p:cNvPr id="4" name="スライド番号プレースホルダー 3"/>
          <p:cNvSpPr>
            <a:spLocks noGrp="1"/>
          </p:cNvSpPr>
          <p:nvPr>
            <p:ph type="sldNum" sz="quarter" idx="10"/>
          </p:nvPr>
        </p:nvSpPr>
        <p:spPr/>
        <p:txBody>
          <a:bodyPr/>
          <a:lstStyle/>
          <a:p>
            <a:fld id="{24D22697-570E-484C-A396-F32E38AB0C58}" type="slidenum">
              <a:rPr kumimoji="1" lang="ja-JP" altLang="en-US" smtClean="0"/>
              <a:t>2</a:t>
            </a:fld>
            <a:endParaRPr kumimoji="1" lang="ja-JP" altLang="en-US" dirty="0"/>
          </a:p>
        </p:txBody>
      </p:sp>
    </p:spTree>
    <p:extLst>
      <p:ext uri="{BB962C8B-B14F-4D97-AF65-F5344CB8AC3E}">
        <p14:creationId xmlns:p14="http://schemas.microsoft.com/office/powerpoint/2010/main" val="1126175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endParaRPr lang="ja-JP" altLang="en-US" sz="2000" dirty="0"/>
          </a:p>
        </p:txBody>
      </p:sp>
      <p:sp>
        <p:nvSpPr>
          <p:cNvPr id="4" name="スライド番号プレースホルダー 3"/>
          <p:cNvSpPr>
            <a:spLocks noGrp="1"/>
          </p:cNvSpPr>
          <p:nvPr>
            <p:ph type="sldNum" sz="quarter" idx="10"/>
          </p:nvPr>
        </p:nvSpPr>
        <p:spPr/>
        <p:txBody>
          <a:bodyPr/>
          <a:lstStyle/>
          <a:p>
            <a:fld id="{24D22697-570E-484C-A396-F32E38AB0C58}" type="slidenum">
              <a:rPr kumimoji="1" lang="ja-JP" altLang="en-US" smtClean="0"/>
              <a:t>3</a:t>
            </a:fld>
            <a:endParaRPr kumimoji="1" lang="ja-JP" altLang="en-US" dirty="0"/>
          </a:p>
        </p:txBody>
      </p:sp>
    </p:spTree>
    <p:extLst>
      <p:ext uri="{BB962C8B-B14F-4D97-AF65-F5344CB8AC3E}">
        <p14:creationId xmlns:p14="http://schemas.microsoft.com/office/powerpoint/2010/main" val="2844697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4D22697-570E-484C-A396-F32E38AB0C58}" type="slidenum">
              <a:rPr kumimoji="1" lang="ja-JP" altLang="en-US" smtClean="0"/>
              <a:t>4</a:t>
            </a:fld>
            <a:endParaRPr kumimoji="1" lang="ja-JP" altLang="en-US" dirty="0"/>
          </a:p>
        </p:txBody>
      </p:sp>
    </p:spTree>
    <p:extLst>
      <p:ext uri="{BB962C8B-B14F-4D97-AF65-F5344CB8AC3E}">
        <p14:creationId xmlns:p14="http://schemas.microsoft.com/office/powerpoint/2010/main" val="3849507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2000" dirty="0"/>
              <a:t>歴史解釈力では研究者に劣る。ストーリーテリング力では天才小説家たちに敵わない。</a:t>
            </a:r>
          </a:p>
          <a:p>
            <a:r>
              <a:rPr kumimoji="1" lang="ja-JP" altLang="en-US" sz="2000" dirty="0"/>
              <a:t>だが、この二つの融合では、誰にも負けない。ここが自分のコア・コンピタンス。</a:t>
            </a:r>
          </a:p>
          <a:p>
            <a:r>
              <a:rPr kumimoji="1" lang="ja-JP" altLang="en-US" sz="2000" dirty="0"/>
              <a:t>だからといって人間洞察力をないがしろにしているわけではない。</a:t>
            </a:r>
          </a:p>
          <a:p>
            <a:r>
              <a:rPr kumimoji="1" lang="ja-JP" altLang="en-US" sz="2000" dirty="0"/>
              <a:t>「人間が描けていない」といつも言われるが、自分ほど描けている作家はいない。</a:t>
            </a:r>
          </a:p>
          <a:p>
            <a:r>
              <a:rPr kumimoji="1" lang="ja-JP" altLang="en-US" sz="2000" dirty="0"/>
              <a:t>そんな気がするだけ。ストーリーの転がし方がうまいので、描けていないような気がする。</a:t>
            </a:r>
          </a:p>
          <a:p>
            <a:endParaRPr kumimoji="1" lang="ja-JP" altLang="en-US" sz="2000" dirty="0"/>
          </a:p>
          <a:p>
            <a:r>
              <a:rPr kumimoji="1" lang="ja-JP" altLang="en-US" sz="2000" dirty="0"/>
              <a:t>ひふみ投信の藤野さんは、「八ヶ岳戦略」を唱え、八つの強みを作ることを勧めている。</a:t>
            </a:r>
          </a:p>
          <a:p>
            <a:endParaRPr kumimoji="1" lang="ja-JP" altLang="en-US" sz="2000" dirty="0"/>
          </a:p>
          <a:p>
            <a:r>
              <a:rPr kumimoji="1" lang="ja-JP" altLang="en-US" sz="2000" dirty="0"/>
              <a:t>題材的強み</a:t>
            </a:r>
          </a:p>
          <a:p>
            <a:r>
              <a:rPr kumimoji="1" lang="ja-JP" altLang="en-US" sz="2000" dirty="0"/>
              <a:t>ハズレなしのためには「強み」を意識した題材を選んでいく。</a:t>
            </a:r>
          </a:p>
          <a:p>
            <a:r>
              <a:rPr lang="ja-JP" altLang="ja-JP" sz="2000" dirty="0"/>
              <a:t>・ダイナミズム</a:t>
            </a:r>
            <a:r>
              <a:rPr lang="en-US" altLang="ja-JP" sz="2000" dirty="0"/>
              <a:t>(</a:t>
            </a:r>
            <a:r>
              <a:rPr lang="ja-JP" altLang="ja-JP" sz="2000" dirty="0"/>
              <a:t>躍動感</a:t>
            </a:r>
            <a:r>
              <a:rPr lang="en-US" altLang="ja-JP" sz="2000" dirty="0"/>
              <a:t>)</a:t>
            </a:r>
            <a:endParaRPr lang="ja-JP" altLang="ja-JP" sz="2000" dirty="0"/>
          </a:p>
          <a:p>
            <a:r>
              <a:rPr lang="ja-JP" altLang="ja-JP" sz="2000" dirty="0"/>
              <a:t>・海の描写力</a:t>
            </a:r>
          </a:p>
          <a:p>
            <a:r>
              <a:rPr lang="ja-JP" altLang="ja-JP" sz="2000" dirty="0"/>
              <a:t>・ピカレスク、ハードボイルド、ノワール</a:t>
            </a:r>
          </a:p>
          <a:p>
            <a:r>
              <a:rPr lang="ja-JP" altLang="ja-JP" sz="2000" dirty="0"/>
              <a:t>・男の生き様、仕事に情熱を注ぐ男たち</a:t>
            </a:r>
          </a:p>
          <a:p>
            <a:r>
              <a:rPr lang="ja-JP" altLang="ja-JP" sz="2000" dirty="0"/>
              <a:t>・今日的なテーマやビジネスに即したテーマへの引き込み</a:t>
            </a:r>
          </a:p>
          <a:p>
            <a:endParaRPr kumimoji="1" lang="ja-JP" altLang="en-US" sz="2000" dirty="0"/>
          </a:p>
        </p:txBody>
      </p:sp>
      <p:sp>
        <p:nvSpPr>
          <p:cNvPr id="4" name="スライド番号プレースホルダー 3"/>
          <p:cNvSpPr>
            <a:spLocks noGrp="1"/>
          </p:cNvSpPr>
          <p:nvPr>
            <p:ph type="sldNum" sz="quarter" idx="10"/>
          </p:nvPr>
        </p:nvSpPr>
        <p:spPr/>
        <p:txBody>
          <a:bodyPr/>
          <a:lstStyle/>
          <a:p>
            <a:fld id="{24D22697-570E-484C-A396-F32E38AB0C58}" type="slidenum">
              <a:rPr kumimoji="1" lang="ja-JP" altLang="en-US" smtClean="0"/>
              <a:t>5</a:t>
            </a:fld>
            <a:endParaRPr kumimoji="1" lang="ja-JP" altLang="en-US" dirty="0"/>
          </a:p>
        </p:txBody>
      </p:sp>
    </p:spTree>
    <p:extLst>
      <p:ext uri="{BB962C8B-B14F-4D97-AF65-F5344CB8AC3E}">
        <p14:creationId xmlns:p14="http://schemas.microsoft.com/office/powerpoint/2010/main" val="429487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今回の演題は「信雄</a:t>
            </a:r>
            <a:r>
              <a:rPr kumimoji="1" lang="en-US" altLang="ja-JP" dirty="0"/>
              <a:t>―</a:t>
            </a:r>
            <a:r>
              <a:rPr kumimoji="1" lang="ja-JP" altLang="en-US" dirty="0"/>
              <a:t>」ということで、ある意味、たいへん難しい人物がテーマです。</a:t>
            </a:r>
          </a:p>
          <a:p>
            <a:endParaRPr kumimoji="1" lang="ja-JP" altLang="en-US" dirty="0"/>
          </a:p>
          <a:p>
            <a:r>
              <a:rPr lang="ja-JP" altLang="en-US" dirty="0"/>
              <a:t>その目立たなさに比較して、信雄は歴史の大きな転換点となる大舞台に、何度も立っています。戦国時代の中心に居座り続けたと言えるでしょう。</a:t>
            </a:r>
          </a:p>
          <a:p>
            <a:r>
              <a:rPr kumimoji="1" lang="ja-JP" altLang="en-US" dirty="0"/>
              <a:t>そして、そのキャスティング・ボードを握る立場にありました。</a:t>
            </a:r>
          </a:p>
          <a:p>
            <a:r>
              <a:rPr kumimoji="1" lang="ja-JP" altLang="en-US" dirty="0"/>
              <a:t>彼の決意や判断一つで、歴史は大きく流れを変えたのです。</a:t>
            </a:r>
          </a:p>
          <a:p>
            <a:r>
              <a:rPr lang="ja-JP" altLang="en-US" dirty="0"/>
              <a:t>例えば、同様に評価が低い武将として、同様の軟弱イメージの羽柴秀次、今川氏真、小早川秀秋らがいますが、彼らは歴史の転換点を大きく左右する存在になっていません。小早川秀秋だって、たとえ西軍についたところで、大勢に大きな違いはなかったはずです。</a:t>
            </a:r>
          </a:p>
          <a:p>
            <a:endParaRPr kumimoji="1" lang="ja-JP" altLang="en-US" dirty="0"/>
          </a:p>
          <a:p>
            <a:r>
              <a:rPr kumimoji="1" lang="ja-JP" altLang="en-US" dirty="0"/>
              <a:t>本日の講演は、まず信雄の生涯を概観した後、詳細の検討に入っていき、最後にその人格について分析するという構成。</a:t>
            </a:r>
          </a:p>
          <a:p>
            <a:r>
              <a:rPr lang="ja-JP" altLang="en-US" dirty="0"/>
              <a:t>とくに信雄の視点から、戦国時代のコア部分を概観していくことに主眼を置く</a:t>
            </a:r>
          </a:p>
          <a:p>
            <a:endParaRPr kumimoji="1" lang="ja-JP" altLang="en-US" dirty="0"/>
          </a:p>
          <a:p>
            <a:r>
              <a:rPr lang="ja-JP" altLang="en-US" dirty="0"/>
              <a:t>信長の陰に隠れ、全く注目されていない信雄。</a:t>
            </a:r>
          </a:p>
          <a:p>
            <a:r>
              <a:rPr kumimoji="1" lang="ja-JP" altLang="en-US" dirty="0"/>
              <a:t>武田勝頼、今川氏真、豊臣秀次、小早川秀秋らが、かつての</a:t>
            </a:r>
            <a:r>
              <a:rPr lang="ja-JP" altLang="en-US" dirty="0"/>
              <a:t>愚将イメージを払拭し、次々と復権しているにもかかわらず、どうして信雄は評価されないのかを探る</a:t>
            </a:r>
            <a:endParaRPr kumimoji="1" lang="ja-JP" altLang="en-US" dirty="0"/>
          </a:p>
        </p:txBody>
      </p:sp>
      <p:sp>
        <p:nvSpPr>
          <p:cNvPr id="4" name="スライド番号プレースホルダー 3"/>
          <p:cNvSpPr>
            <a:spLocks noGrp="1"/>
          </p:cNvSpPr>
          <p:nvPr>
            <p:ph type="sldNum" sz="quarter" idx="10"/>
          </p:nvPr>
        </p:nvSpPr>
        <p:spPr/>
        <p:txBody>
          <a:bodyPr/>
          <a:lstStyle/>
          <a:p>
            <a:fld id="{04895115-4D6C-4673-81D8-0133B6FD6FD7}" type="slidenum">
              <a:rPr kumimoji="1" lang="ja-JP" altLang="en-US" smtClean="0"/>
              <a:t>6</a:t>
            </a:fld>
            <a:endParaRPr kumimoji="1" lang="ja-JP" altLang="en-US"/>
          </a:p>
        </p:txBody>
      </p:sp>
    </p:spTree>
    <p:extLst>
      <p:ext uri="{BB962C8B-B14F-4D97-AF65-F5344CB8AC3E}">
        <p14:creationId xmlns:p14="http://schemas.microsoft.com/office/powerpoint/2010/main" val="677745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244E5F-FB82-49CE-A3EA-7C93700F0F6C}" type="slidenum">
              <a:rPr lang="en-US" altLang="ja-JP"/>
              <a:pPr/>
              <a:t>7</a:t>
            </a:fld>
            <a:endParaRPr lang="en-US" altLang="ja-JP" dirty="0"/>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r>
              <a:rPr lang="ja-JP" altLang="en-US" dirty="0"/>
              <a:t>・おもに</a:t>
            </a:r>
            <a:r>
              <a:rPr lang="en-US" altLang="ja-JP" dirty="0"/>
              <a:t>IT</a:t>
            </a:r>
            <a:r>
              <a:rPr lang="ja-JP" altLang="en-US" dirty="0"/>
              <a:t>ソリューション系のキャリアパスを歩んできました。</a:t>
            </a:r>
          </a:p>
          <a:p>
            <a:r>
              <a:rPr lang="ja-JP" altLang="en-US" dirty="0"/>
              <a:t>・</a:t>
            </a:r>
            <a:r>
              <a:rPr lang="en-US" altLang="ja-JP" dirty="0"/>
              <a:t>IBM</a:t>
            </a:r>
            <a:r>
              <a:rPr lang="ja-JP" altLang="en-US" dirty="0"/>
              <a:t>時代は、</a:t>
            </a:r>
            <a:r>
              <a:rPr lang="en-US" altLang="ja-JP" dirty="0"/>
              <a:t>AS/400</a:t>
            </a:r>
            <a:r>
              <a:rPr lang="ja-JP" altLang="en-US" dirty="0"/>
              <a:t>の営業でした</a:t>
            </a:r>
          </a:p>
          <a:p>
            <a:r>
              <a:rPr lang="ja-JP" altLang="en-US" dirty="0"/>
              <a:t>・</a:t>
            </a:r>
            <a:r>
              <a:rPr lang="en-US" altLang="ja-JP" dirty="0"/>
              <a:t>SAP</a:t>
            </a:r>
            <a:r>
              <a:rPr lang="ja-JP" altLang="en-US" dirty="0"/>
              <a:t>に転職したのは、ハードの時代からソリューションの時代への潮目を感じたため</a:t>
            </a:r>
          </a:p>
          <a:p>
            <a:r>
              <a:rPr lang="ja-JP" altLang="en-US" dirty="0"/>
              <a:t>・</a:t>
            </a:r>
            <a:r>
              <a:rPr lang="en-US" altLang="ja-JP" dirty="0"/>
              <a:t>ERP</a:t>
            </a:r>
            <a:r>
              <a:rPr lang="ja-JP" altLang="en-US" dirty="0"/>
              <a:t>／</a:t>
            </a:r>
            <a:r>
              <a:rPr lang="en-US" altLang="ja-JP" dirty="0"/>
              <a:t>SCM</a:t>
            </a:r>
            <a:r>
              <a:rPr lang="ja-JP" altLang="en-US" dirty="0"/>
              <a:t>がソリューションとしての得意領域</a:t>
            </a:r>
          </a:p>
          <a:p>
            <a:r>
              <a:rPr lang="ja-JP" altLang="en-US" dirty="0"/>
              <a:t>・一つの企業でキャリアを築くのではなく、一つの業界でキャリアを築いてきました</a:t>
            </a:r>
          </a:p>
          <a:p>
            <a:r>
              <a:rPr lang="ja-JP" altLang="en-US" dirty="0"/>
              <a:t>・</a:t>
            </a:r>
            <a:r>
              <a:rPr lang="en-US" altLang="ja-JP" dirty="0"/>
              <a:t>2000</a:t>
            </a:r>
            <a:r>
              <a:rPr lang="ja-JP" altLang="en-US" dirty="0"/>
              <a:t>年前後からコンサルタントを志向</a:t>
            </a:r>
          </a:p>
          <a:p>
            <a:r>
              <a:rPr lang="ja-JP" altLang="en-US" dirty="0"/>
              <a:t>・</a:t>
            </a:r>
            <a:r>
              <a:rPr lang="en-US" altLang="ja-JP" dirty="0"/>
              <a:t>2004</a:t>
            </a:r>
            <a:r>
              <a:rPr lang="ja-JP" altLang="en-US" dirty="0"/>
              <a:t>から独立コンサルタント、</a:t>
            </a:r>
            <a:r>
              <a:rPr lang="en-US" altLang="ja-JP" dirty="0"/>
              <a:t>2006</a:t>
            </a:r>
            <a:r>
              <a:rPr lang="ja-JP" altLang="en-US" dirty="0"/>
              <a:t>に会社設立</a:t>
            </a:r>
          </a:p>
          <a:p>
            <a:r>
              <a:rPr lang="ja-JP" altLang="en-US" dirty="0"/>
              <a:t>・小さなコンサルティングファームを目指す</a:t>
            </a:r>
          </a:p>
          <a:p>
            <a:endParaRPr lang="en-US" altLang="ja-JP" dirty="0"/>
          </a:p>
        </p:txBody>
      </p:sp>
    </p:spTree>
    <p:extLst>
      <p:ext uri="{BB962C8B-B14F-4D97-AF65-F5344CB8AC3E}">
        <p14:creationId xmlns:p14="http://schemas.microsoft.com/office/powerpoint/2010/main" val="3870060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kumimoji="1" sz="2000">
                <a:solidFill>
                  <a:schemeClr val="tx1"/>
                </a:solidFill>
                <a:latin typeface="Verdana" pitchFamily="34" charset="0"/>
                <a:ea typeface="HG創英角ｺﾞｼｯｸUB" pitchFamily="49" charset="-128"/>
              </a:defRPr>
            </a:lvl1pPr>
            <a:lvl2pPr marL="742950" indent="-285750" eaLnBrk="0" hangingPunct="0">
              <a:defRPr kumimoji="1" sz="2000">
                <a:solidFill>
                  <a:schemeClr val="tx1"/>
                </a:solidFill>
                <a:latin typeface="Verdana" pitchFamily="34" charset="0"/>
                <a:ea typeface="HG創英角ｺﾞｼｯｸUB" pitchFamily="49" charset="-128"/>
              </a:defRPr>
            </a:lvl2pPr>
            <a:lvl3pPr marL="1143000" indent="-228600" eaLnBrk="0" hangingPunct="0">
              <a:defRPr kumimoji="1" sz="2000">
                <a:solidFill>
                  <a:schemeClr val="tx1"/>
                </a:solidFill>
                <a:latin typeface="Verdana" pitchFamily="34" charset="0"/>
                <a:ea typeface="HG創英角ｺﾞｼｯｸUB" pitchFamily="49" charset="-128"/>
              </a:defRPr>
            </a:lvl3pPr>
            <a:lvl4pPr marL="1600200" indent="-228600" eaLnBrk="0" hangingPunct="0">
              <a:defRPr kumimoji="1" sz="2000">
                <a:solidFill>
                  <a:schemeClr val="tx1"/>
                </a:solidFill>
                <a:latin typeface="Verdana" pitchFamily="34" charset="0"/>
                <a:ea typeface="HG創英角ｺﾞｼｯｸUB" pitchFamily="49" charset="-128"/>
              </a:defRPr>
            </a:lvl4pPr>
            <a:lvl5pPr marL="2057400" indent="-228600" eaLnBrk="0" hangingPunct="0">
              <a:defRPr kumimoji="1" sz="2000">
                <a:solidFill>
                  <a:schemeClr val="tx1"/>
                </a:solidFill>
                <a:latin typeface="Verdana" pitchFamily="34" charset="0"/>
                <a:ea typeface="HG創英角ｺﾞｼｯｸUB" pitchFamily="49" charset="-128"/>
              </a:defRPr>
            </a:lvl5pPr>
            <a:lvl6pPr marL="2514600" indent="-228600" eaLnBrk="0" fontAlgn="base" hangingPunct="0">
              <a:spcBef>
                <a:spcPct val="0"/>
              </a:spcBef>
              <a:spcAft>
                <a:spcPct val="0"/>
              </a:spcAft>
              <a:defRPr kumimoji="1" sz="2000">
                <a:solidFill>
                  <a:schemeClr val="tx1"/>
                </a:solidFill>
                <a:latin typeface="Verdana" pitchFamily="34" charset="0"/>
                <a:ea typeface="HG創英角ｺﾞｼｯｸUB" pitchFamily="49" charset="-128"/>
              </a:defRPr>
            </a:lvl6pPr>
            <a:lvl7pPr marL="2971800" indent="-228600" eaLnBrk="0" fontAlgn="base" hangingPunct="0">
              <a:spcBef>
                <a:spcPct val="0"/>
              </a:spcBef>
              <a:spcAft>
                <a:spcPct val="0"/>
              </a:spcAft>
              <a:defRPr kumimoji="1" sz="2000">
                <a:solidFill>
                  <a:schemeClr val="tx1"/>
                </a:solidFill>
                <a:latin typeface="Verdana" pitchFamily="34" charset="0"/>
                <a:ea typeface="HG創英角ｺﾞｼｯｸUB" pitchFamily="49" charset="-128"/>
              </a:defRPr>
            </a:lvl7pPr>
            <a:lvl8pPr marL="3429000" indent="-228600" eaLnBrk="0" fontAlgn="base" hangingPunct="0">
              <a:spcBef>
                <a:spcPct val="0"/>
              </a:spcBef>
              <a:spcAft>
                <a:spcPct val="0"/>
              </a:spcAft>
              <a:defRPr kumimoji="1" sz="2000">
                <a:solidFill>
                  <a:schemeClr val="tx1"/>
                </a:solidFill>
                <a:latin typeface="Verdana" pitchFamily="34" charset="0"/>
                <a:ea typeface="HG創英角ｺﾞｼｯｸUB" pitchFamily="49" charset="-128"/>
              </a:defRPr>
            </a:lvl8pPr>
            <a:lvl9pPr marL="3886200" indent="-228600" eaLnBrk="0" fontAlgn="base" hangingPunct="0">
              <a:spcBef>
                <a:spcPct val="0"/>
              </a:spcBef>
              <a:spcAft>
                <a:spcPct val="0"/>
              </a:spcAft>
              <a:defRPr kumimoji="1" sz="2000">
                <a:solidFill>
                  <a:schemeClr val="tx1"/>
                </a:solidFill>
                <a:latin typeface="Verdana" pitchFamily="34" charset="0"/>
                <a:ea typeface="HG創英角ｺﾞｼｯｸUB" pitchFamily="49" charset="-128"/>
              </a:defRPr>
            </a:lvl9pPr>
          </a:lstStyle>
          <a:p>
            <a:pPr eaLnBrk="1" hangingPunct="1"/>
            <a:fld id="{EDAEC362-8640-4800-9E9E-447BE79D32DA}" type="slidenum">
              <a:rPr lang="en-US" altLang="ja-JP" sz="1200" smtClean="0">
                <a:latin typeface="Times New Roman" pitchFamily="18" charset="0"/>
                <a:ea typeface="ＭＳ Ｐゴシック" charset="-128"/>
              </a:rPr>
              <a:pPr eaLnBrk="1" hangingPunct="1"/>
              <a:t>8</a:t>
            </a:fld>
            <a:endParaRPr lang="en-US" altLang="ja-JP" sz="1200">
              <a:latin typeface="Times New Roman" pitchFamily="18" charset="0"/>
              <a:ea typeface="ＭＳ Ｐゴシック" charset="-128"/>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altLang="ja-JP">
                <a:ea typeface="ＭＳ Ｐ明朝" charset="-128"/>
              </a:rPr>
              <a:t>【</a:t>
            </a:r>
            <a:r>
              <a:rPr lang="ja-JP" altLang="en-US">
                <a:ea typeface="ＭＳ Ｐ明朝" charset="-128"/>
              </a:rPr>
              <a:t>肯定的キーワード</a:t>
            </a:r>
            <a:r>
              <a:rPr lang="en-US" altLang="ja-JP">
                <a:ea typeface="ＭＳ Ｐ明朝" charset="-128"/>
              </a:rPr>
              <a:t>】</a:t>
            </a:r>
          </a:p>
          <a:p>
            <a:pPr eaLnBrk="1" hangingPunct="1"/>
            <a:r>
              <a:rPr lang="ja-JP" altLang="en-US">
                <a:ea typeface="ＭＳ Ｐ明朝" charset="-128"/>
              </a:rPr>
              <a:t>・考えに一貫性があり、論理的／合理的に物事を処理する</a:t>
            </a:r>
          </a:p>
          <a:p>
            <a:pPr eaLnBrk="1" hangingPunct="1"/>
            <a:r>
              <a:rPr lang="ja-JP" altLang="en-US">
                <a:ea typeface="ＭＳ Ｐ明朝" charset="-128"/>
              </a:rPr>
              <a:t>・問題／事態を客観的に捉え、冷静に対処できる</a:t>
            </a:r>
          </a:p>
          <a:p>
            <a:pPr eaLnBrk="1" hangingPunct="1"/>
            <a:r>
              <a:rPr lang="ja-JP" altLang="en-US">
                <a:ea typeface="ＭＳ Ｐ明朝" charset="-128"/>
              </a:rPr>
              <a:t>・正直で誠実な上、責任感が強い</a:t>
            </a:r>
          </a:p>
          <a:p>
            <a:pPr eaLnBrk="1" hangingPunct="1"/>
            <a:r>
              <a:rPr lang="ja-JP" altLang="en-US">
                <a:ea typeface="ＭＳ Ｐ明朝" charset="-128"/>
              </a:rPr>
              <a:t>・向上心が強く、努力を惜しまない</a:t>
            </a:r>
          </a:p>
          <a:p>
            <a:pPr eaLnBrk="1" hangingPunct="1"/>
            <a:endParaRPr lang="ja-JP" altLang="en-US">
              <a:ea typeface="ＭＳ Ｐ明朝" charset="-128"/>
            </a:endParaRPr>
          </a:p>
          <a:p>
            <a:pPr eaLnBrk="1" hangingPunct="1"/>
            <a:r>
              <a:rPr lang="en-US" altLang="ja-JP">
                <a:ea typeface="ＭＳ Ｐ明朝" charset="-128"/>
              </a:rPr>
              <a:t>【</a:t>
            </a:r>
            <a:r>
              <a:rPr lang="ja-JP" altLang="en-US">
                <a:ea typeface="ＭＳ Ｐ明朝" charset="-128"/>
              </a:rPr>
              <a:t>否定的キーワード</a:t>
            </a:r>
            <a:r>
              <a:rPr lang="en-US" altLang="ja-JP">
                <a:ea typeface="ＭＳ Ｐ明朝" charset="-128"/>
              </a:rPr>
              <a:t>】</a:t>
            </a:r>
          </a:p>
          <a:p>
            <a:pPr eaLnBrk="1" hangingPunct="1"/>
            <a:r>
              <a:rPr lang="ja-JP" altLang="en-US">
                <a:ea typeface="ＭＳ Ｐ明朝" charset="-128"/>
              </a:rPr>
              <a:t>・時に厳格に過ぎ、柔軟性に欠ける</a:t>
            </a:r>
          </a:p>
          <a:p>
            <a:pPr eaLnBrk="1" hangingPunct="1"/>
            <a:r>
              <a:rPr lang="ja-JP" altLang="en-US">
                <a:ea typeface="ＭＳ Ｐ明朝" charset="-128"/>
              </a:rPr>
              <a:t>・感情表現が不得手で、人から誤解を受けやすい</a:t>
            </a:r>
          </a:p>
          <a:p>
            <a:pPr eaLnBrk="1" hangingPunct="1"/>
            <a:r>
              <a:rPr lang="ja-JP" altLang="en-US">
                <a:ea typeface="ＭＳ Ｐ明朝" charset="-128"/>
              </a:rPr>
              <a:t>・見栄を張る傾向が強く、外聞を気にする</a:t>
            </a:r>
          </a:p>
          <a:p>
            <a:pPr eaLnBrk="1" hangingPunct="1"/>
            <a:r>
              <a:rPr lang="ja-JP" altLang="en-US">
                <a:ea typeface="ＭＳ Ｐ明朝" charset="-128"/>
              </a:rPr>
              <a:t>・しばしば評論家的になり、他責傾向が強い</a:t>
            </a:r>
          </a:p>
          <a:p>
            <a:pPr eaLnBrk="1" hangingPunct="1"/>
            <a:endParaRPr lang="en-US" altLang="ja-JP">
              <a:ea typeface="ＭＳ Ｐ明朝" charset="-128"/>
            </a:endParaRPr>
          </a:p>
        </p:txBody>
      </p:sp>
    </p:spTree>
    <p:extLst>
      <p:ext uri="{BB962C8B-B14F-4D97-AF65-F5344CB8AC3E}">
        <p14:creationId xmlns:p14="http://schemas.microsoft.com/office/powerpoint/2010/main" val="1353281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797028-E305-447B-8909-3EF434A69F98}" type="slidenum">
              <a:rPr lang="en-US" altLang="ja-JP"/>
              <a:pPr/>
              <a:t>10</a:t>
            </a:fld>
            <a:endParaRPr lang="en-US" altLang="ja-JP"/>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ja-JP" altLang="en-US"/>
              <a:t>さて、北条氏に対する皆さんのイメージはいかなるものでしょうか。</a:t>
            </a:r>
          </a:p>
          <a:p>
            <a:r>
              <a:rPr lang="ja-JP" altLang="en-US"/>
              <a:t>「小田原評定」に代表される独断専行型リーダー不在の官僚主義的な響き、斉藤道三らと同類と言われる乱世の梟雄北条早雲という誤った認識、そして、「中央との関係を断って関東の経営に専心した後進的戦国大名」といったところでしょうか。</a:t>
            </a:r>
          </a:p>
          <a:p>
            <a:r>
              <a:rPr lang="ja-JP" altLang="en-US"/>
              <a:t>実は今回の講演はこれらの誤解を取り除き、北条家がひじょうにユニークな仕組を持つ独自性の高い政権であったことにも言及しています。</a:t>
            </a:r>
          </a:p>
          <a:p>
            <a:r>
              <a:rPr lang="ja-JP" altLang="en-US"/>
              <a:t>それは水面下に隠れている三つの項目などです。</a:t>
            </a:r>
          </a:p>
          <a:p>
            <a:r>
              <a:rPr lang="ja-JP" altLang="en-US"/>
              <a:t>今回の講演は小田原合戦というテーマですので、それらの要素は断片的にしかお話できませんが、ぜひとも知っておいていただきたいのです。</a:t>
            </a:r>
          </a:p>
          <a:p>
            <a:r>
              <a:rPr lang="ja-JP" altLang="en-US"/>
              <a:t>さて、まず早雲と氏綱の肖像が出てきましたが、彼らはこんなことを書き残しています。</a:t>
            </a:r>
          </a:p>
          <a:p>
            <a:r>
              <a:rPr lang="ja-JP" altLang="en-US"/>
              <a:t>この言葉だけでも、彼らがりっぱな教育を受けた徳の高い人物であったことがうかがい知れます。</a:t>
            </a:r>
          </a:p>
          <a:p>
            <a:r>
              <a:rPr lang="ja-JP" altLang="en-US"/>
              <a:t>この言葉がいかに際立ったものかは、朝倉宗滴話記の言葉</a:t>
            </a:r>
            <a:r>
              <a:rPr lang="ja-JP" altLang="en-US" sz="1600" b="1">
                <a:solidFill>
                  <a:srgbClr val="CC0000"/>
                </a:solidFill>
                <a:ea typeface="ＭＳ Ｐゴシック" panose="020B0600070205080204" pitchFamily="50" charset="-128"/>
              </a:rPr>
              <a:t>「武者は犬ともいえ、畜生ともいえ、勝つ事が本にて候」</a:t>
            </a:r>
            <a:r>
              <a:rPr lang="ja-JP" altLang="en-US"/>
              <a:t>との対比で明らかでしょう。それぞれは両極端にあり、とても同時代に栄えた戦国大名のものとは思えません。</a:t>
            </a:r>
          </a:p>
          <a:p>
            <a:endParaRPr lang="ja-JP" altLang="en-US"/>
          </a:p>
          <a:p>
            <a:r>
              <a:rPr lang="ja-JP" altLang="en-US"/>
              <a:t>早雲は幕命を奉じて駿河・伊豆を制圧し、相模に乗り出しました。</a:t>
            </a:r>
          </a:p>
          <a:p>
            <a:r>
              <a:rPr lang="ja-JP" altLang="en-US"/>
              <a:t>私は早雲が、その父と盟友細川政元、そして政知の死後、まさに「糸の切れた凧」となり、考えが変わっていったと見ています。つまり、早雲は東国における独立志向の強い在地国人の体質と鎌倉幕府時代への回帰願望を感じ取り、東国に幕府の威勢の届かない独立圏を作ろうと目論んだのではないかと思っています。</a:t>
            </a:r>
          </a:p>
          <a:p>
            <a:r>
              <a:rPr lang="ja-JP" altLang="en-US"/>
              <a:t>それを受け継いだ氏綱は、早雲の理念を実現すべく、旧勢力の駆逐に邁進します。</a:t>
            </a:r>
          </a:p>
          <a:p>
            <a:r>
              <a:rPr lang="ja-JP" altLang="en-US"/>
              <a:t>江戸城、河越城奪取などの積極果敢な軍事行動と、北条姓への改姓、小田原への移転、早雲寺創建、寒川神社や鶴岡八幡宮造営という優れた統治センスを持ち合わせた氏綱は、虎の印判</a:t>
            </a:r>
            <a:r>
              <a:rPr lang="en-US" altLang="ja-JP"/>
              <a:t>(</a:t>
            </a:r>
            <a:r>
              <a:rPr lang="ja-JP" altLang="en-US" sz="1600">
                <a:ea typeface="ＭＳ Ｐゴシック" panose="020B0600070205080204" pitchFamily="50" charset="-128"/>
              </a:rPr>
              <a:t>禄寿應隠</a:t>
            </a:r>
            <a:r>
              <a:rPr lang="en-US" altLang="ja-JP" sz="1600">
                <a:ea typeface="ＭＳ Ｐゴシック" panose="020B0600070205080204" pitchFamily="50" charset="-128"/>
              </a:rPr>
              <a:t>)</a:t>
            </a:r>
            <a:r>
              <a:rPr lang="ja-JP" altLang="en-US" sz="1600">
                <a:ea typeface="ＭＳ Ｐゴシック" panose="020B0600070205080204" pitchFamily="50" charset="-128"/>
              </a:rPr>
              <a:t>による領土支配を始めたことで、領国統治の新時代を築きます。すなわち、印判状は民政という新しい概念の導入とも呼べるもの、在地土豪の発展形である郡代・代官の私的収奪を防ぎ、領主とムラを直接結びつけるものでした。</a:t>
            </a:r>
          </a:p>
          <a:p>
            <a:endParaRPr lang="ja-JP" altLang="en-US"/>
          </a:p>
          <a:p>
            <a:r>
              <a:rPr lang="ja-JP" altLang="en-US"/>
              <a:t>早雲の忠実な後継者であるだけでなく、独自の理念で時代に挑んだ氏綱の残した言葉は、北条家の基本理念とも言えるものであり、北条家は遂に最後までこの統治理念に縛られて滅んでいきます。</a:t>
            </a:r>
          </a:p>
          <a:p>
            <a:r>
              <a:rPr lang="ja-JP" altLang="en-US"/>
              <a:t>むろん、この背景には応仁の乱で荒廃した都を見てきた早雲の厭世観が反映されており、彼の精神的影響下にあったことは間違いないのですが、氏綱は独自の思想と領国統治方法を編み出し、北条家の礎を築きます。</a:t>
            </a:r>
          </a:p>
          <a:p>
            <a:endParaRPr lang="ja-JP" altLang="en-US"/>
          </a:p>
          <a:p>
            <a:r>
              <a:rPr lang="ja-JP" altLang="en-US"/>
              <a:t>虎の印判</a:t>
            </a:r>
          </a:p>
          <a:p>
            <a:r>
              <a:rPr lang="ja-JP" altLang="en-US"/>
              <a:t>公事・賦役の調達を郡代・代官を通さずに、直接行うことが出来るようになり、中間層の収奪がなくなった。</a:t>
            </a:r>
          </a:p>
        </p:txBody>
      </p:sp>
    </p:spTree>
    <p:extLst>
      <p:ext uri="{BB962C8B-B14F-4D97-AF65-F5344CB8AC3E}">
        <p14:creationId xmlns:p14="http://schemas.microsoft.com/office/powerpoint/2010/main" val="3909497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32BCA60-A3E7-4A5C-BC84-188422A5A9EB}" type="datetimeFigureOut">
              <a:rPr kumimoji="1" lang="ja-JP" altLang="en-US" smtClean="0"/>
              <a:t>2019/6/23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F745F4C-0982-4D5C-B9B5-BF62B1B6C015}" type="slidenum">
              <a:rPr kumimoji="1" lang="ja-JP" altLang="en-US" smtClean="0"/>
              <a:t>‹#›</a:t>
            </a:fld>
            <a:endParaRPr kumimoji="1" lang="ja-JP" altLang="en-US" dirty="0"/>
          </a:p>
        </p:txBody>
      </p:sp>
    </p:spTree>
    <p:extLst>
      <p:ext uri="{BB962C8B-B14F-4D97-AF65-F5344CB8AC3E}">
        <p14:creationId xmlns:p14="http://schemas.microsoft.com/office/powerpoint/2010/main" val="343445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32BCA60-A3E7-4A5C-BC84-188422A5A9EB}" type="datetimeFigureOut">
              <a:rPr kumimoji="1" lang="ja-JP" altLang="en-US" smtClean="0"/>
              <a:t>2019/6/23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F745F4C-0982-4D5C-B9B5-BF62B1B6C015}" type="slidenum">
              <a:rPr kumimoji="1" lang="ja-JP" altLang="en-US" smtClean="0"/>
              <a:t>‹#›</a:t>
            </a:fld>
            <a:endParaRPr kumimoji="1" lang="ja-JP" altLang="en-US" dirty="0"/>
          </a:p>
        </p:txBody>
      </p:sp>
    </p:spTree>
    <p:extLst>
      <p:ext uri="{BB962C8B-B14F-4D97-AF65-F5344CB8AC3E}">
        <p14:creationId xmlns:p14="http://schemas.microsoft.com/office/powerpoint/2010/main" val="4918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32BCA60-A3E7-4A5C-BC84-188422A5A9EB}" type="datetimeFigureOut">
              <a:rPr kumimoji="1" lang="ja-JP" altLang="en-US" smtClean="0"/>
              <a:t>2019/6/23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F745F4C-0982-4D5C-B9B5-BF62B1B6C015}" type="slidenum">
              <a:rPr kumimoji="1" lang="ja-JP" altLang="en-US" smtClean="0"/>
              <a:t>‹#›</a:t>
            </a:fld>
            <a:endParaRPr kumimoji="1" lang="ja-JP" altLang="en-US" dirty="0"/>
          </a:p>
        </p:txBody>
      </p:sp>
    </p:spTree>
    <p:extLst>
      <p:ext uri="{BB962C8B-B14F-4D97-AF65-F5344CB8AC3E}">
        <p14:creationId xmlns:p14="http://schemas.microsoft.com/office/powerpoint/2010/main" val="829315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32BCA60-A3E7-4A5C-BC84-188422A5A9EB}" type="datetimeFigureOut">
              <a:rPr kumimoji="1" lang="ja-JP" altLang="en-US" smtClean="0"/>
              <a:t>2019/6/23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F745F4C-0982-4D5C-B9B5-BF62B1B6C015}" type="slidenum">
              <a:rPr kumimoji="1" lang="ja-JP" altLang="en-US" smtClean="0"/>
              <a:t>‹#›</a:t>
            </a:fld>
            <a:endParaRPr kumimoji="1" lang="ja-JP" altLang="en-US" dirty="0"/>
          </a:p>
        </p:txBody>
      </p:sp>
    </p:spTree>
    <p:extLst>
      <p:ext uri="{BB962C8B-B14F-4D97-AF65-F5344CB8AC3E}">
        <p14:creationId xmlns:p14="http://schemas.microsoft.com/office/powerpoint/2010/main" val="1391258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32BCA60-A3E7-4A5C-BC84-188422A5A9EB}" type="datetimeFigureOut">
              <a:rPr kumimoji="1" lang="ja-JP" altLang="en-US" smtClean="0"/>
              <a:t>2019/6/23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F745F4C-0982-4D5C-B9B5-BF62B1B6C015}" type="slidenum">
              <a:rPr kumimoji="1" lang="ja-JP" altLang="en-US" smtClean="0"/>
              <a:t>‹#›</a:t>
            </a:fld>
            <a:endParaRPr kumimoji="1" lang="ja-JP" altLang="en-US" dirty="0"/>
          </a:p>
        </p:txBody>
      </p:sp>
    </p:spTree>
    <p:extLst>
      <p:ext uri="{BB962C8B-B14F-4D97-AF65-F5344CB8AC3E}">
        <p14:creationId xmlns:p14="http://schemas.microsoft.com/office/powerpoint/2010/main" val="283393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32BCA60-A3E7-4A5C-BC84-188422A5A9EB}" type="datetimeFigureOut">
              <a:rPr kumimoji="1" lang="ja-JP" altLang="en-US" smtClean="0"/>
              <a:t>2019/6/23</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AF745F4C-0982-4D5C-B9B5-BF62B1B6C015}" type="slidenum">
              <a:rPr kumimoji="1" lang="ja-JP" altLang="en-US" smtClean="0"/>
              <a:t>‹#›</a:t>
            </a:fld>
            <a:endParaRPr kumimoji="1" lang="ja-JP" altLang="en-US" dirty="0"/>
          </a:p>
        </p:txBody>
      </p:sp>
    </p:spTree>
    <p:extLst>
      <p:ext uri="{BB962C8B-B14F-4D97-AF65-F5344CB8AC3E}">
        <p14:creationId xmlns:p14="http://schemas.microsoft.com/office/powerpoint/2010/main" val="658243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32BCA60-A3E7-4A5C-BC84-188422A5A9EB}" type="datetimeFigureOut">
              <a:rPr kumimoji="1" lang="ja-JP" altLang="en-US" smtClean="0"/>
              <a:t>2019/6/23</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AF745F4C-0982-4D5C-B9B5-BF62B1B6C015}" type="slidenum">
              <a:rPr kumimoji="1" lang="ja-JP" altLang="en-US" smtClean="0"/>
              <a:t>‹#›</a:t>
            </a:fld>
            <a:endParaRPr kumimoji="1" lang="ja-JP" altLang="en-US" dirty="0"/>
          </a:p>
        </p:txBody>
      </p:sp>
    </p:spTree>
    <p:extLst>
      <p:ext uri="{BB962C8B-B14F-4D97-AF65-F5344CB8AC3E}">
        <p14:creationId xmlns:p14="http://schemas.microsoft.com/office/powerpoint/2010/main" val="745237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32BCA60-A3E7-4A5C-BC84-188422A5A9EB}" type="datetimeFigureOut">
              <a:rPr kumimoji="1" lang="ja-JP" altLang="en-US" smtClean="0"/>
              <a:t>2019/6/23</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AF745F4C-0982-4D5C-B9B5-BF62B1B6C015}" type="slidenum">
              <a:rPr kumimoji="1" lang="ja-JP" altLang="en-US" smtClean="0"/>
              <a:t>‹#›</a:t>
            </a:fld>
            <a:endParaRPr kumimoji="1" lang="ja-JP" altLang="en-US" dirty="0"/>
          </a:p>
        </p:txBody>
      </p:sp>
    </p:spTree>
    <p:extLst>
      <p:ext uri="{BB962C8B-B14F-4D97-AF65-F5344CB8AC3E}">
        <p14:creationId xmlns:p14="http://schemas.microsoft.com/office/powerpoint/2010/main" val="320733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32BCA60-A3E7-4A5C-BC84-188422A5A9EB}" type="datetimeFigureOut">
              <a:rPr kumimoji="1" lang="ja-JP" altLang="en-US" smtClean="0"/>
              <a:t>2019/6/23</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AF745F4C-0982-4D5C-B9B5-BF62B1B6C015}" type="slidenum">
              <a:rPr kumimoji="1" lang="ja-JP" altLang="en-US" smtClean="0"/>
              <a:t>‹#›</a:t>
            </a:fld>
            <a:endParaRPr kumimoji="1" lang="ja-JP" altLang="en-US" dirty="0"/>
          </a:p>
        </p:txBody>
      </p:sp>
    </p:spTree>
    <p:extLst>
      <p:ext uri="{BB962C8B-B14F-4D97-AF65-F5344CB8AC3E}">
        <p14:creationId xmlns:p14="http://schemas.microsoft.com/office/powerpoint/2010/main" val="3220317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32BCA60-A3E7-4A5C-BC84-188422A5A9EB}" type="datetimeFigureOut">
              <a:rPr kumimoji="1" lang="ja-JP" altLang="en-US" smtClean="0"/>
              <a:t>2019/6/23</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AF745F4C-0982-4D5C-B9B5-BF62B1B6C015}" type="slidenum">
              <a:rPr kumimoji="1" lang="ja-JP" altLang="en-US" smtClean="0"/>
              <a:t>‹#›</a:t>
            </a:fld>
            <a:endParaRPr kumimoji="1" lang="ja-JP" altLang="en-US" dirty="0"/>
          </a:p>
        </p:txBody>
      </p:sp>
    </p:spTree>
    <p:extLst>
      <p:ext uri="{BB962C8B-B14F-4D97-AF65-F5344CB8AC3E}">
        <p14:creationId xmlns:p14="http://schemas.microsoft.com/office/powerpoint/2010/main" val="1836052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32BCA60-A3E7-4A5C-BC84-188422A5A9EB}" type="datetimeFigureOut">
              <a:rPr kumimoji="1" lang="ja-JP" altLang="en-US" smtClean="0"/>
              <a:t>2019/6/23</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AF745F4C-0982-4D5C-B9B5-BF62B1B6C015}" type="slidenum">
              <a:rPr kumimoji="1" lang="ja-JP" altLang="en-US" smtClean="0"/>
              <a:t>‹#›</a:t>
            </a:fld>
            <a:endParaRPr kumimoji="1" lang="ja-JP" altLang="en-US" dirty="0"/>
          </a:p>
        </p:txBody>
      </p:sp>
    </p:spTree>
    <p:extLst>
      <p:ext uri="{BB962C8B-B14F-4D97-AF65-F5344CB8AC3E}">
        <p14:creationId xmlns:p14="http://schemas.microsoft.com/office/powerpoint/2010/main" val="1276549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2BCA60-A3E7-4A5C-BC84-188422A5A9EB}" type="datetimeFigureOut">
              <a:rPr kumimoji="1" lang="ja-JP" altLang="en-US" smtClean="0"/>
              <a:t>2019/6/23</a:t>
            </a:fld>
            <a:endParaRPr kumimoji="1"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45F4C-0982-4D5C-B9B5-BF62B1B6C015}" type="slidenum">
              <a:rPr kumimoji="1" lang="ja-JP" altLang="en-US" smtClean="0"/>
              <a:t>‹#›</a:t>
            </a:fld>
            <a:endParaRPr kumimoji="1" lang="ja-JP" altLang="en-US" dirty="0"/>
          </a:p>
        </p:txBody>
      </p:sp>
    </p:spTree>
    <p:extLst>
      <p:ext uri="{BB962C8B-B14F-4D97-AF65-F5344CB8AC3E}">
        <p14:creationId xmlns:p14="http://schemas.microsoft.com/office/powerpoint/2010/main" val="2798473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http://homepage3.nifty.com/houzyou-kotaro/C3Godai-souun-souun.jpg" TargetMode="Externa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68659" y="1370236"/>
            <a:ext cx="8853633" cy="579438"/>
          </a:xfrm>
        </p:spPr>
        <p:txBody>
          <a:bodyPr>
            <a:noAutofit/>
          </a:bodyPr>
          <a:lstStyle/>
          <a:p>
            <a:pPr algn="ctr" eaLnBrk="1" hangingPunct="1">
              <a:defRPr/>
            </a:pPr>
            <a:r>
              <a:rPr lang="ja-JP" altLang="en-US" sz="4400" dirty="0">
                <a:effectLst>
                  <a:outerShdw blurRad="38100" dist="38100" dir="2700000" algn="tl">
                    <a:srgbClr val="000000"/>
                  </a:outerShdw>
                </a:effectLst>
              </a:rPr>
              <a:t>伊勢宗瑞と後北条氏</a:t>
            </a:r>
          </a:p>
        </p:txBody>
      </p:sp>
      <p:sp>
        <p:nvSpPr>
          <p:cNvPr id="3075" name="Rectangle 3"/>
          <p:cNvSpPr>
            <a:spLocks noGrp="1" noChangeArrowheads="1"/>
          </p:cNvSpPr>
          <p:nvPr>
            <p:ph type="subTitle" idx="1"/>
          </p:nvPr>
        </p:nvSpPr>
        <p:spPr>
          <a:xfrm>
            <a:off x="4635433" y="5036201"/>
            <a:ext cx="4883945" cy="499903"/>
          </a:xfrm>
        </p:spPr>
        <p:txBody>
          <a:bodyPr>
            <a:noAutofit/>
          </a:bodyPr>
          <a:lstStyle/>
          <a:p>
            <a:pPr eaLnBrk="1" hangingPunct="1">
              <a:lnSpc>
                <a:spcPct val="90000"/>
              </a:lnSpc>
            </a:pPr>
            <a:r>
              <a:rPr lang="en-US" altLang="ja-JP" sz="3600" b="1" dirty="0"/>
              <a:t>2018</a:t>
            </a:r>
            <a:r>
              <a:rPr lang="ja-JP" altLang="en-US" sz="3600" b="1" dirty="0"/>
              <a:t>年 </a:t>
            </a:r>
            <a:r>
              <a:rPr lang="en-US" altLang="ja-JP" sz="3600" b="1" dirty="0"/>
              <a:t> 9</a:t>
            </a:r>
            <a:r>
              <a:rPr lang="ja-JP" altLang="en-US" sz="3600" b="1" dirty="0"/>
              <a:t>月</a:t>
            </a:r>
            <a:r>
              <a:rPr lang="en-US" altLang="ja-JP" sz="3600" b="1" dirty="0"/>
              <a:t>15</a:t>
            </a:r>
            <a:r>
              <a:rPr lang="ja-JP" altLang="en-US" sz="3600" b="1" dirty="0"/>
              <a:t>日</a:t>
            </a:r>
          </a:p>
        </p:txBody>
      </p:sp>
      <p:sp>
        <p:nvSpPr>
          <p:cNvPr id="3076" name="Text Box 13"/>
          <p:cNvSpPr txBox="1">
            <a:spLocks noChangeArrowheads="1"/>
          </p:cNvSpPr>
          <p:nvPr/>
        </p:nvSpPr>
        <p:spPr bwMode="auto">
          <a:xfrm>
            <a:off x="4635433" y="4226664"/>
            <a:ext cx="46138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Verdana" pitchFamily="34" charset="0"/>
                <a:ea typeface="HG創英角ｺﾞｼｯｸUB" pitchFamily="49" charset="-128"/>
              </a:defRPr>
            </a:lvl1pPr>
            <a:lvl2pPr marL="742950" indent="-285750" eaLnBrk="0" hangingPunct="0">
              <a:defRPr kumimoji="1" sz="2000">
                <a:solidFill>
                  <a:schemeClr val="tx1"/>
                </a:solidFill>
                <a:latin typeface="Verdana" pitchFamily="34" charset="0"/>
                <a:ea typeface="HG創英角ｺﾞｼｯｸUB" pitchFamily="49" charset="-128"/>
              </a:defRPr>
            </a:lvl2pPr>
            <a:lvl3pPr marL="1143000" indent="-228600" eaLnBrk="0" hangingPunct="0">
              <a:defRPr kumimoji="1" sz="2000">
                <a:solidFill>
                  <a:schemeClr val="tx1"/>
                </a:solidFill>
                <a:latin typeface="Verdana" pitchFamily="34" charset="0"/>
                <a:ea typeface="HG創英角ｺﾞｼｯｸUB" pitchFamily="49" charset="-128"/>
              </a:defRPr>
            </a:lvl3pPr>
            <a:lvl4pPr marL="1600200" indent="-228600" eaLnBrk="0" hangingPunct="0">
              <a:defRPr kumimoji="1" sz="2000">
                <a:solidFill>
                  <a:schemeClr val="tx1"/>
                </a:solidFill>
                <a:latin typeface="Verdana" pitchFamily="34" charset="0"/>
                <a:ea typeface="HG創英角ｺﾞｼｯｸUB" pitchFamily="49" charset="-128"/>
              </a:defRPr>
            </a:lvl4pPr>
            <a:lvl5pPr marL="2057400" indent="-228600" eaLnBrk="0" hangingPunct="0">
              <a:defRPr kumimoji="1" sz="2000">
                <a:solidFill>
                  <a:schemeClr val="tx1"/>
                </a:solidFill>
                <a:latin typeface="Verdana" pitchFamily="34" charset="0"/>
                <a:ea typeface="HG創英角ｺﾞｼｯｸUB" pitchFamily="49" charset="-128"/>
              </a:defRPr>
            </a:lvl5pPr>
            <a:lvl6pPr marL="2514600" indent="-228600" eaLnBrk="0" fontAlgn="base" hangingPunct="0">
              <a:spcBef>
                <a:spcPct val="0"/>
              </a:spcBef>
              <a:spcAft>
                <a:spcPct val="0"/>
              </a:spcAft>
              <a:defRPr kumimoji="1" sz="2000">
                <a:solidFill>
                  <a:schemeClr val="tx1"/>
                </a:solidFill>
                <a:latin typeface="Verdana" pitchFamily="34" charset="0"/>
                <a:ea typeface="HG創英角ｺﾞｼｯｸUB" pitchFamily="49" charset="-128"/>
              </a:defRPr>
            </a:lvl6pPr>
            <a:lvl7pPr marL="2971800" indent="-228600" eaLnBrk="0" fontAlgn="base" hangingPunct="0">
              <a:spcBef>
                <a:spcPct val="0"/>
              </a:spcBef>
              <a:spcAft>
                <a:spcPct val="0"/>
              </a:spcAft>
              <a:defRPr kumimoji="1" sz="2000">
                <a:solidFill>
                  <a:schemeClr val="tx1"/>
                </a:solidFill>
                <a:latin typeface="Verdana" pitchFamily="34" charset="0"/>
                <a:ea typeface="HG創英角ｺﾞｼｯｸUB" pitchFamily="49" charset="-128"/>
              </a:defRPr>
            </a:lvl7pPr>
            <a:lvl8pPr marL="3429000" indent="-228600" eaLnBrk="0" fontAlgn="base" hangingPunct="0">
              <a:spcBef>
                <a:spcPct val="0"/>
              </a:spcBef>
              <a:spcAft>
                <a:spcPct val="0"/>
              </a:spcAft>
              <a:defRPr kumimoji="1" sz="2000">
                <a:solidFill>
                  <a:schemeClr val="tx1"/>
                </a:solidFill>
                <a:latin typeface="Verdana" pitchFamily="34" charset="0"/>
                <a:ea typeface="HG創英角ｺﾞｼｯｸUB" pitchFamily="49" charset="-128"/>
              </a:defRPr>
            </a:lvl8pPr>
            <a:lvl9pPr marL="3886200" indent="-228600" eaLnBrk="0" fontAlgn="base" hangingPunct="0">
              <a:spcBef>
                <a:spcPct val="0"/>
              </a:spcBef>
              <a:spcAft>
                <a:spcPct val="0"/>
              </a:spcAft>
              <a:defRPr kumimoji="1" sz="2000">
                <a:solidFill>
                  <a:schemeClr val="tx1"/>
                </a:solidFill>
                <a:latin typeface="Verdana" pitchFamily="34" charset="0"/>
                <a:ea typeface="HG創英角ｺﾞｼｯｸUB" pitchFamily="49" charset="-128"/>
              </a:defRPr>
            </a:lvl9pPr>
          </a:lstStyle>
          <a:p>
            <a:pPr algn="ctr" eaLnBrk="1" hangingPunct="1"/>
            <a:r>
              <a:rPr lang="ja-JP" altLang="en-US" sz="3200" dirty="0">
                <a:latin typeface="Arial" charset="0"/>
              </a:rPr>
              <a:t>作家　伊東潤</a:t>
            </a:r>
          </a:p>
        </p:txBody>
      </p:sp>
      <p:sp>
        <p:nvSpPr>
          <p:cNvPr id="2067" name="Rectangle 19"/>
          <p:cNvSpPr>
            <a:spLocks noChangeArrowheads="1"/>
          </p:cNvSpPr>
          <p:nvPr/>
        </p:nvSpPr>
        <p:spPr bwMode="auto">
          <a:xfrm>
            <a:off x="2063750" y="887413"/>
            <a:ext cx="6313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defRPr/>
            </a:pPr>
            <a:r>
              <a:rPr lang="ja-JP" altLang="en-US" sz="2400" b="1" dirty="0">
                <a:solidFill>
                  <a:schemeClr val="tx2"/>
                </a:solidFill>
                <a:effectLst>
                  <a:outerShdw blurRad="38100" dist="38100" dir="2700000" algn="tl">
                    <a:srgbClr val="000000"/>
                  </a:outerShdw>
                </a:effectLst>
                <a:ea typeface="ＭＳ Ｐゴシック" pitchFamily="50" charset="-128"/>
              </a:rPr>
              <a:t>　</a:t>
            </a:r>
          </a:p>
        </p:txBody>
      </p:sp>
      <p:sp>
        <p:nvSpPr>
          <p:cNvPr id="3079" name="Text Box 1105"/>
          <p:cNvSpPr txBox="1">
            <a:spLocks noChangeArrowheads="1"/>
          </p:cNvSpPr>
          <p:nvPr/>
        </p:nvSpPr>
        <p:spPr bwMode="auto">
          <a:xfrm>
            <a:off x="862848" y="472313"/>
            <a:ext cx="6750566" cy="584775"/>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Verdana" pitchFamily="34" charset="0"/>
                <a:ea typeface="HG創英角ｺﾞｼｯｸUB" pitchFamily="49" charset="-128"/>
              </a:defRPr>
            </a:lvl1pPr>
            <a:lvl2pPr marL="742950" indent="-285750" eaLnBrk="0" hangingPunct="0">
              <a:defRPr kumimoji="1" sz="2000">
                <a:solidFill>
                  <a:schemeClr val="tx1"/>
                </a:solidFill>
                <a:latin typeface="Verdana" pitchFamily="34" charset="0"/>
                <a:ea typeface="HG創英角ｺﾞｼｯｸUB" pitchFamily="49" charset="-128"/>
              </a:defRPr>
            </a:lvl2pPr>
            <a:lvl3pPr marL="1143000" indent="-228600" eaLnBrk="0" hangingPunct="0">
              <a:defRPr kumimoji="1" sz="2000">
                <a:solidFill>
                  <a:schemeClr val="tx1"/>
                </a:solidFill>
                <a:latin typeface="Verdana" pitchFamily="34" charset="0"/>
                <a:ea typeface="HG創英角ｺﾞｼｯｸUB" pitchFamily="49" charset="-128"/>
              </a:defRPr>
            </a:lvl3pPr>
            <a:lvl4pPr marL="1600200" indent="-228600" eaLnBrk="0" hangingPunct="0">
              <a:defRPr kumimoji="1" sz="2000">
                <a:solidFill>
                  <a:schemeClr val="tx1"/>
                </a:solidFill>
                <a:latin typeface="Verdana" pitchFamily="34" charset="0"/>
                <a:ea typeface="HG創英角ｺﾞｼｯｸUB" pitchFamily="49" charset="-128"/>
              </a:defRPr>
            </a:lvl4pPr>
            <a:lvl5pPr marL="2057400" indent="-228600" eaLnBrk="0" hangingPunct="0">
              <a:defRPr kumimoji="1" sz="2000">
                <a:solidFill>
                  <a:schemeClr val="tx1"/>
                </a:solidFill>
                <a:latin typeface="Verdana" pitchFamily="34" charset="0"/>
                <a:ea typeface="HG創英角ｺﾞｼｯｸUB" pitchFamily="49" charset="-128"/>
              </a:defRPr>
            </a:lvl5pPr>
            <a:lvl6pPr marL="2514600" indent="-228600" eaLnBrk="0" fontAlgn="base" hangingPunct="0">
              <a:spcBef>
                <a:spcPct val="0"/>
              </a:spcBef>
              <a:spcAft>
                <a:spcPct val="0"/>
              </a:spcAft>
              <a:defRPr kumimoji="1" sz="2000">
                <a:solidFill>
                  <a:schemeClr val="tx1"/>
                </a:solidFill>
                <a:latin typeface="Verdana" pitchFamily="34" charset="0"/>
                <a:ea typeface="HG創英角ｺﾞｼｯｸUB" pitchFamily="49" charset="-128"/>
              </a:defRPr>
            </a:lvl6pPr>
            <a:lvl7pPr marL="2971800" indent="-228600" eaLnBrk="0" fontAlgn="base" hangingPunct="0">
              <a:spcBef>
                <a:spcPct val="0"/>
              </a:spcBef>
              <a:spcAft>
                <a:spcPct val="0"/>
              </a:spcAft>
              <a:defRPr kumimoji="1" sz="2000">
                <a:solidFill>
                  <a:schemeClr val="tx1"/>
                </a:solidFill>
                <a:latin typeface="Verdana" pitchFamily="34" charset="0"/>
                <a:ea typeface="HG創英角ｺﾞｼｯｸUB" pitchFamily="49" charset="-128"/>
              </a:defRPr>
            </a:lvl7pPr>
            <a:lvl8pPr marL="3429000" indent="-228600" eaLnBrk="0" fontAlgn="base" hangingPunct="0">
              <a:spcBef>
                <a:spcPct val="0"/>
              </a:spcBef>
              <a:spcAft>
                <a:spcPct val="0"/>
              </a:spcAft>
              <a:defRPr kumimoji="1" sz="2000">
                <a:solidFill>
                  <a:schemeClr val="tx1"/>
                </a:solidFill>
                <a:latin typeface="Verdana" pitchFamily="34" charset="0"/>
                <a:ea typeface="HG創英角ｺﾞｼｯｸUB" pitchFamily="49" charset="-128"/>
              </a:defRPr>
            </a:lvl8pPr>
            <a:lvl9pPr marL="3886200" indent="-228600" eaLnBrk="0" fontAlgn="base" hangingPunct="0">
              <a:spcBef>
                <a:spcPct val="0"/>
              </a:spcBef>
              <a:spcAft>
                <a:spcPct val="0"/>
              </a:spcAft>
              <a:defRPr kumimoji="1" sz="2000">
                <a:solidFill>
                  <a:schemeClr val="tx1"/>
                </a:solidFill>
                <a:latin typeface="Verdana" pitchFamily="34" charset="0"/>
                <a:ea typeface="HG創英角ｺﾞｼｯｸUB" pitchFamily="49" charset="-128"/>
              </a:defRPr>
            </a:lvl9pPr>
          </a:lstStyle>
          <a:p>
            <a:pPr eaLnBrk="1" hangingPunct="1"/>
            <a:r>
              <a:rPr lang="ja-JP" altLang="en-US" sz="3200" dirty="0">
                <a:latin typeface="Arial" charset="0"/>
                <a:ea typeface="HGS創英角ｺﾞｼｯｸUB" pitchFamily="50" charset="-128"/>
              </a:rPr>
              <a:t>歴史ミュウジアム事業向け特別講演</a:t>
            </a:r>
          </a:p>
        </p:txBody>
      </p:sp>
      <p:pic>
        <p:nvPicPr>
          <p:cNvPr id="3081" name="Picture 10" descr="http://www1.odn.ne.jp/~vivace/homepage/DomeImages/LIN_024.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73381" y="1810305"/>
            <a:ext cx="8534400" cy="316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200711映画撮影77"/>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358932" y="2389743"/>
            <a:ext cx="2448290" cy="3673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024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9" name="Text Box 15"/>
          <p:cNvSpPr txBox="1">
            <a:spLocks noChangeArrowheads="1"/>
          </p:cNvSpPr>
          <p:nvPr/>
        </p:nvSpPr>
        <p:spPr bwMode="auto">
          <a:xfrm>
            <a:off x="3962400" y="1752600"/>
            <a:ext cx="467307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400">
                <a:latin typeface="Times New Roman" panose="02020603050405020304" pitchFamily="18" charset="0"/>
                <a:ea typeface="HG創英角ｺﾞｼｯｸUB" panose="020B0909000000000000" pitchFamily="49" charset="-128"/>
              </a:rPr>
              <a:t>「義を違いては、たとえ一国、二国切り取りたと雖も、</a:t>
            </a:r>
          </a:p>
          <a:p>
            <a:r>
              <a:rPr lang="ja-JP" altLang="en-US" sz="1400">
                <a:latin typeface="Times New Roman" panose="02020603050405020304" pitchFamily="18" charset="0"/>
                <a:ea typeface="HG創英角ｺﾞｼｯｸUB" panose="020B0909000000000000" pitchFamily="49" charset="-128"/>
              </a:rPr>
              <a:t>後代の恥辱に如かず」、「義を守りての滅亡と義を</a:t>
            </a:r>
          </a:p>
          <a:p>
            <a:r>
              <a:rPr lang="ja-JP" altLang="en-US" sz="1400">
                <a:latin typeface="Times New Roman" panose="02020603050405020304" pitchFamily="18" charset="0"/>
                <a:ea typeface="HG創英角ｺﾞｼｯｸUB" panose="020B0909000000000000" pitchFamily="49" charset="-128"/>
              </a:rPr>
              <a:t>違えての栄華とは、天地格別にて候」</a:t>
            </a:r>
          </a:p>
        </p:txBody>
      </p:sp>
      <p:pic>
        <p:nvPicPr>
          <p:cNvPr id="11283" name="Picture 19" descr="北条氏綱画像"/>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58201" y="2057401"/>
            <a:ext cx="1763713" cy="2016125"/>
          </a:xfrm>
          <a:prstGeom prst="rect">
            <a:avLst/>
          </a:prstGeom>
          <a:noFill/>
          <a:extLst>
            <a:ext uri="{909E8E84-426E-40DD-AFC4-6F175D3DCCD1}">
              <a14:hiddenFill xmlns:a14="http://schemas.microsoft.com/office/drawing/2010/main">
                <a:solidFill>
                  <a:srgbClr val="FFFFFF"/>
                </a:solidFill>
              </a14:hiddenFill>
            </a:ext>
          </a:extLst>
        </p:spPr>
      </p:pic>
      <p:sp>
        <p:nvSpPr>
          <p:cNvPr id="11284" name="Text Box 20"/>
          <p:cNvSpPr txBox="1">
            <a:spLocks noChangeArrowheads="1"/>
          </p:cNvSpPr>
          <p:nvPr/>
        </p:nvSpPr>
        <p:spPr bwMode="auto">
          <a:xfrm>
            <a:off x="10245081" y="2366557"/>
            <a:ext cx="461665" cy="10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r>
              <a:rPr lang="en-US" altLang="ja-JP" dirty="0">
                <a:latin typeface="HGS創英角ｺﾞｼｯｸUB" panose="020B0900000000000000" pitchFamily="50" charset="-128"/>
              </a:rPr>
              <a:t> </a:t>
            </a:r>
            <a:r>
              <a:rPr lang="ja-JP" altLang="en-US" dirty="0">
                <a:latin typeface="HGS創英角ｺﾞｼｯｸUB" panose="020B0900000000000000" pitchFamily="50" charset="-128"/>
              </a:rPr>
              <a:t>北条氏綱</a:t>
            </a:r>
          </a:p>
        </p:txBody>
      </p:sp>
      <p:sp>
        <p:nvSpPr>
          <p:cNvPr id="11285" name="AutoShape 21"/>
          <p:cNvSpPr>
            <a:spLocks noChangeArrowheads="1"/>
          </p:cNvSpPr>
          <p:nvPr/>
        </p:nvSpPr>
        <p:spPr bwMode="auto">
          <a:xfrm>
            <a:off x="4572000" y="4495801"/>
            <a:ext cx="1728788" cy="1152525"/>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286" name="AutoShape 22"/>
          <p:cNvSpPr>
            <a:spLocks noChangeArrowheads="1"/>
          </p:cNvSpPr>
          <p:nvPr/>
        </p:nvSpPr>
        <p:spPr bwMode="auto">
          <a:xfrm>
            <a:off x="6156325" y="4495801"/>
            <a:ext cx="1728788" cy="1152525"/>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287" name="AutoShape 23"/>
          <p:cNvSpPr>
            <a:spLocks noChangeArrowheads="1"/>
          </p:cNvSpPr>
          <p:nvPr/>
        </p:nvSpPr>
        <p:spPr bwMode="auto">
          <a:xfrm>
            <a:off x="5364164" y="3416301"/>
            <a:ext cx="1728787" cy="1152525"/>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288" name="Rectangle 24" descr="右下がり対角線"/>
          <p:cNvSpPr>
            <a:spLocks noChangeArrowheads="1"/>
          </p:cNvSpPr>
          <p:nvPr/>
        </p:nvSpPr>
        <p:spPr bwMode="auto">
          <a:xfrm>
            <a:off x="7451726" y="5648325"/>
            <a:ext cx="1800225" cy="863600"/>
          </a:xfrm>
          <a:prstGeom prst="rect">
            <a:avLst/>
          </a:prstGeom>
          <a:pattFill prst="ltDnDiag">
            <a:fgClr>
              <a:srgbClr val="FFFF00"/>
            </a:fgClr>
            <a:bgClr>
              <a:srgbClr val="FFFFFF"/>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b="1">
              <a:latin typeface="Times New Roman" panose="02020603050405020304" pitchFamily="18" charset="0"/>
              <a:ea typeface="ＭＳ Ｐゴシック" panose="020B0600070205080204" pitchFamily="50" charset="-128"/>
            </a:endParaRPr>
          </a:p>
        </p:txBody>
      </p:sp>
      <p:sp>
        <p:nvSpPr>
          <p:cNvPr id="11289" name="Rectangle 25" descr="右下がり対角線"/>
          <p:cNvSpPr>
            <a:spLocks noChangeArrowheads="1"/>
          </p:cNvSpPr>
          <p:nvPr/>
        </p:nvSpPr>
        <p:spPr bwMode="auto">
          <a:xfrm>
            <a:off x="3124201" y="5638800"/>
            <a:ext cx="1800225" cy="863600"/>
          </a:xfrm>
          <a:prstGeom prst="rect">
            <a:avLst/>
          </a:prstGeom>
          <a:pattFill prst="ltDnDiag">
            <a:fgClr>
              <a:srgbClr val="FFFF00"/>
            </a:fgClr>
            <a:bgClr>
              <a:srgbClr val="FFFFFF"/>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b="1">
              <a:latin typeface="Times New Roman" panose="02020603050405020304" pitchFamily="18" charset="0"/>
              <a:ea typeface="ＭＳ Ｐゴシック" panose="020B0600070205080204" pitchFamily="50" charset="-128"/>
            </a:endParaRPr>
          </a:p>
        </p:txBody>
      </p:sp>
      <p:sp>
        <p:nvSpPr>
          <p:cNvPr id="11290" name="Rectangle 26" descr="右下がり対角線"/>
          <p:cNvSpPr>
            <a:spLocks noChangeArrowheads="1"/>
          </p:cNvSpPr>
          <p:nvPr/>
        </p:nvSpPr>
        <p:spPr bwMode="auto">
          <a:xfrm>
            <a:off x="5257801" y="5638800"/>
            <a:ext cx="1800225" cy="863600"/>
          </a:xfrm>
          <a:prstGeom prst="rect">
            <a:avLst/>
          </a:prstGeom>
          <a:pattFill prst="ltDnDiag">
            <a:fgClr>
              <a:srgbClr val="FFFF00"/>
            </a:fgClr>
            <a:bgClr>
              <a:srgbClr val="FFFFFF"/>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b="1">
              <a:latin typeface="Times New Roman" panose="02020603050405020304" pitchFamily="18" charset="0"/>
              <a:ea typeface="ＭＳ Ｐゴシック" panose="020B0600070205080204" pitchFamily="50" charset="-128"/>
            </a:endParaRPr>
          </a:p>
        </p:txBody>
      </p:sp>
      <p:sp>
        <p:nvSpPr>
          <p:cNvPr id="11294" name="Oval 30"/>
          <p:cNvSpPr>
            <a:spLocks noChangeArrowheads="1"/>
          </p:cNvSpPr>
          <p:nvPr/>
        </p:nvSpPr>
        <p:spPr bwMode="auto">
          <a:xfrm>
            <a:off x="4191001" y="2667001"/>
            <a:ext cx="2232025" cy="1152525"/>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66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b="1">
              <a:latin typeface="Times New Roman" panose="02020603050405020304" pitchFamily="18" charset="0"/>
              <a:ea typeface="ＭＳ Ｐゴシック" panose="020B0600070205080204" pitchFamily="50" charset="-128"/>
            </a:endParaRPr>
          </a:p>
        </p:txBody>
      </p:sp>
      <p:sp>
        <p:nvSpPr>
          <p:cNvPr id="11296" name="Oval 32"/>
          <p:cNvSpPr>
            <a:spLocks noChangeArrowheads="1"/>
          </p:cNvSpPr>
          <p:nvPr/>
        </p:nvSpPr>
        <p:spPr bwMode="auto">
          <a:xfrm>
            <a:off x="6324601" y="3048000"/>
            <a:ext cx="2232025" cy="1081088"/>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66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b="1">
              <a:latin typeface="Times New Roman" panose="02020603050405020304" pitchFamily="18" charset="0"/>
              <a:ea typeface="ＭＳ Ｐゴシック" panose="020B0600070205080204" pitchFamily="50" charset="-128"/>
            </a:endParaRPr>
          </a:p>
        </p:txBody>
      </p:sp>
      <p:sp>
        <p:nvSpPr>
          <p:cNvPr id="11299" name="Oval 35"/>
          <p:cNvSpPr>
            <a:spLocks noChangeArrowheads="1"/>
          </p:cNvSpPr>
          <p:nvPr/>
        </p:nvSpPr>
        <p:spPr bwMode="auto">
          <a:xfrm>
            <a:off x="3657601" y="3733800"/>
            <a:ext cx="2232025" cy="1081088"/>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66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b="1">
              <a:latin typeface="Times New Roman" panose="02020603050405020304" pitchFamily="18" charset="0"/>
              <a:ea typeface="ＭＳ Ｐゴシック" panose="020B0600070205080204" pitchFamily="50" charset="-128"/>
            </a:endParaRPr>
          </a:p>
        </p:txBody>
      </p:sp>
      <p:sp>
        <p:nvSpPr>
          <p:cNvPr id="11314" name="Line 50"/>
          <p:cNvSpPr>
            <a:spLocks noChangeShapeType="1"/>
          </p:cNvSpPr>
          <p:nvPr/>
        </p:nvSpPr>
        <p:spPr bwMode="auto">
          <a:xfrm>
            <a:off x="2057400" y="5638800"/>
            <a:ext cx="8077200" cy="0"/>
          </a:xfrm>
          <a:prstGeom prst="line">
            <a:avLst/>
          </a:prstGeom>
          <a:noFill/>
          <a:ln w="28575">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pic>
        <p:nvPicPr>
          <p:cNvPr id="11317" name="Picture 53" descr="早雲画像"/>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1981200" y="1981200"/>
            <a:ext cx="1747838" cy="20574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808080"/>
                  </a:outerShdw>
                </a:effectLst>
              </a14:hiddenEffects>
            </a:ext>
          </a:extLst>
        </p:spPr>
      </p:pic>
      <p:sp>
        <p:nvSpPr>
          <p:cNvPr id="11319" name="Text Box 55"/>
          <p:cNvSpPr txBox="1">
            <a:spLocks noChangeArrowheads="1"/>
          </p:cNvSpPr>
          <p:nvPr/>
        </p:nvSpPr>
        <p:spPr bwMode="auto">
          <a:xfrm>
            <a:off x="2667001" y="990600"/>
            <a:ext cx="51443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400" b="1" dirty="0">
                <a:solidFill>
                  <a:srgbClr val="0070C0"/>
                </a:solidFill>
                <a:latin typeface="HGS創英角ｺﾞｼｯｸUB" panose="020B0900000000000000" pitchFamily="50" charset="-128"/>
              </a:rPr>
              <a:t>「仁義をもっぱらとし、一豆の食を得ても、衆とともに分けて食し、</a:t>
            </a:r>
          </a:p>
          <a:p>
            <a:r>
              <a:rPr lang="ja-JP" altLang="en-US" sz="1400" b="1" dirty="0">
                <a:solidFill>
                  <a:srgbClr val="0070C0"/>
                </a:solidFill>
                <a:latin typeface="HGS創英角ｺﾞｼｯｸUB" panose="020B0900000000000000" pitchFamily="50" charset="-128"/>
              </a:rPr>
              <a:t>一樽の酒を請いても、流れに</a:t>
            </a:r>
            <a:r>
              <a:rPr lang="ja-JP" altLang="en-US" sz="1400" b="1" dirty="0" err="1">
                <a:solidFill>
                  <a:srgbClr val="0070C0"/>
                </a:solidFill>
                <a:latin typeface="HGS創英角ｺﾞｼｯｸUB" panose="020B0900000000000000" pitchFamily="50" charset="-128"/>
              </a:rPr>
              <a:t>そそぎて</a:t>
            </a:r>
            <a:r>
              <a:rPr lang="ja-JP" altLang="en-US" sz="1400" b="1" dirty="0">
                <a:solidFill>
                  <a:srgbClr val="0070C0"/>
                </a:solidFill>
                <a:latin typeface="HGS創英角ｺﾞｼｯｸUB" panose="020B0900000000000000" pitchFamily="50" charset="-128"/>
              </a:rPr>
              <a:t>、土と等しく</a:t>
            </a:r>
            <a:r>
              <a:rPr lang="ja-JP" altLang="en-US" sz="1400" b="1" dirty="0" err="1">
                <a:solidFill>
                  <a:srgbClr val="0070C0"/>
                </a:solidFill>
                <a:latin typeface="HGS創英角ｺﾞｼｯｸUB" panose="020B0900000000000000" pitchFamily="50" charset="-128"/>
              </a:rPr>
              <a:t>飲するが</a:t>
            </a:r>
            <a:r>
              <a:rPr lang="ja-JP" altLang="en-US" sz="1400" b="1" dirty="0">
                <a:solidFill>
                  <a:srgbClr val="0070C0"/>
                </a:solidFill>
                <a:latin typeface="HGS創英角ｺﾞｼｯｸUB" panose="020B0900000000000000" pitchFamily="50" charset="-128"/>
              </a:rPr>
              <a:t>如し 」　</a:t>
            </a:r>
          </a:p>
        </p:txBody>
      </p:sp>
      <p:sp>
        <p:nvSpPr>
          <p:cNvPr id="11320" name="AutoShape 56"/>
          <p:cNvSpPr>
            <a:spLocks noChangeArrowheads="1"/>
          </p:cNvSpPr>
          <p:nvPr/>
        </p:nvSpPr>
        <p:spPr bwMode="auto">
          <a:xfrm>
            <a:off x="3810001" y="1676400"/>
            <a:ext cx="5165725" cy="838200"/>
          </a:xfrm>
          <a:prstGeom prst="wedgeRoundRectCallout">
            <a:avLst>
              <a:gd name="adj1" fmla="val 41088"/>
              <a:gd name="adj2" fmla="val 96403"/>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ja-JP" sz="1400">
              <a:ea typeface="ＭＳ Ｐゴシック" panose="020B0600070205080204" pitchFamily="50" charset="-128"/>
            </a:endParaRPr>
          </a:p>
        </p:txBody>
      </p:sp>
      <p:sp>
        <p:nvSpPr>
          <p:cNvPr id="11321" name="AutoShape 57"/>
          <p:cNvSpPr>
            <a:spLocks noChangeArrowheads="1"/>
          </p:cNvSpPr>
          <p:nvPr/>
        </p:nvSpPr>
        <p:spPr bwMode="auto">
          <a:xfrm>
            <a:off x="2438400" y="914400"/>
            <a:ext cx="6096000" cy="609600"/>
          </a:xfrm>
          <a:prstGeom prst="wedgeRoundRectCallout">
            <a:avLst>
              <a:gd name="adj1" fmla="val -46616"/>
              <a:gd name="adj2" fmla="val 129167"/>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ja-JP" sz="1400">
              <a:ea typeface="ＭＳ Ｐゴシック" panose="020B0600070205080204" pitchFamily="50" charset="-128"/>
            </a:endParaRPr>
          </a:p>
        </p:txBody>
      </p:sp>
      <p:sp>
        <p:nvSpPr>
          <p:cNvPr id="11323" name="Oval 59"/>
          <p:cNvSpPr>
            <a:spLocks noChangeArrowheads="1"/>
          </p:cNvSpPr>
          <p:nvPr/>
        </p:nvSpPr>
        <p:spPr bwMode="auto">
          <a:xfrm>
            <a:off x="6781801" y="4038600"/>
            <a:ext cx="2232025" cy="1081088"/>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66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b="1">
              <a:latin typeface="Times New Roman" panose="02020603050405020304" pitchFamily="18" charset="0"/>
              <a:ea typeface="ＭＳ Ｐゴシック" panose="020B0600070205080204" pitchFamily="50" charset="-128"/>
            </a:endParaRPr>
          </a:p>
        </p:txBody>
      </p:sp>
      <p:sp>
        <p:nvSpPr>
          <p:cNvPr id="11324" name="Text Box 60"/>
          <p:cNvSpPr txBox="1">
            <a:spLocks noChangeArrowheads="1"/>
          </p:cNvSpPr>
          <p:nvPr/>
        </p:nvSpPr>
        <p:spPr bwMode="auto">
          <a:xfrm>
            <a:off x="3432175" y="260350"/>
            <a:ext cx="6121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ja-JP" altLang="en-US" sz="3200" dirty="0">
                <a:latin typeface="HG創英角ｺﾞｼｯｸUB" panose="020B0909000000000000" pitchFamily="49" charset="-128"/>
                <a:ea typeface="HG創英角ｺﾞｼｯｸUB" panose="020B0909000000000000" pitchFamily="49" charset="-128"/>
              </a:rPr>
              <a:t>誤解されてきた北条家の実像</a:t>
            </a:r>
          </a:p>
        </p:txBody>
      </p:sp>
      <p:sp>
        <p:nvSpPr>
          <p:cNvPr id="11325" name="Text Box 61"/>
          <p:cNvSpPr txBox="1">
            <a:spLocks noChangeArrowheads="1"/>
          </p:cNvSpPr>
          <p:nvPr/>
        </p:nvSpPr>
        <p:spPr bwMode="auto">
          <a:xfrm>
            <a:off x="4656138" y="2924176"/>
            <a:ext cx="13388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乱世の梟雄</a:t>
            </a:r>
          </a:p>
          <a:p>
            <a:r>
              <a:rPr lang="ja-JP" altLang="en-US"/>
              <a:t>北条早雲？</a:t>
            </a:r>
          </a:p>
        </p:txBody>
      </p:sp>
      <p:sp>
        <p:nvSpPr>
          <p:cNvPr id="11326" name="Text Box 62"/>
          <p:cNvSpPr txBox="1">
            <a:spLocks noChangeArrowheads="1"/>
          </p:cNvSpPr>
          <p:nvPr/>
        </p:nvSpPr>
        <p:spPr bwMode="auto">
          <a:xfrm>
            <a:off x="3863976" y="3933826"/>
            <a:ext cx="20313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後進的戦国大名？</a:t>
            </a:r>
          </a:p>
          <a:p>
            <a:r>
              <a:rPr lang="ja-JP" altLang="en-US"/>
              <a:t>老大国？</a:t>
            </a:r>
          </a:p>
        </p:txBody>
      </p:sp>
      <p:sp>
        <p:nvSpPr>
          <p:cNvPr id="11327" name="Text Box 63"/>
          <p:cNvSpPr txBox="1">
            <a:spLocks noChangeArrowheads="1"/>
          </p:cNvSpPr>
          <p:nvPr/>
        </p:nvSpPr>
        <p:spPr bwMode="auto">
          <a:xfrm>
            <a:off x="6672264" y="3141663"/>
            <a:ext cx="17139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小田原評定に</a:t>
            </a:r>
          </a:p>
          <a:p>
            <a:r>
              <a:rPr lang="ja-JP" altLang="en-US"/>
              <a:t>象徴される官僚</a:t>
            </a:r>
          </a:p>
          <a:p>
            <a:r>
              <a:rPr lang="ja-JP" altLang="en-US"/>
              <a:t>主義国家？</a:t>
            </a:r>
          </a:p>
        </p:txBody>
      </p:sp>
      <p:sp>
        <p:nvSpPr>
          <p:cNvPr id="11328" name="Text Box 64"/>
          <p:cNvSpPr txBox="1">
            <a:spLocks noChangeArrowheads="1"/>
          </p:cNvSpPr>
          <p:nvPr/>
        </p:nvSpPr>
        <p:spPr bwMode="auto">
          <a:xfrm>
            <a:off x="7227889" y="4325939"/>
            <a:ext cx="17876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他国の兇徒？</a:t>
            </a:r>
          </a:p>
          <a:p>
            <a:r>
              <a:rPr lang="ja-JP" altLang="en-US"/>
              <a:t>侵略がお家芸？</a:t>
            </a:r>
          </a:p>
        </p:txBody>
      </p:sp>
      <p:sp>
        <p:nvSpPr>
          <p:cNvPr id="11331" name="Text Box 67"/>
          <p:cNvSpPr txBox="1">
            <a:spLocks noChangeArrowheads="1"/>
          </p:cNvSpPr>
          <p:nvPr/>
        </p:nvSpPr>
        <p:spPr bwMode="auto">
          <a:xfrm>
            <a:off x="1314098" y="4073526"/>
            <a:ext cx="21723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a:t>伊勢宗瑞</a:t>
            </a:r>
            <a:r>
              <a:rPr lang="en-US" altLang="ja-JP" dirty="0"/>
              <a:t>(</a:t>
            </a:r>
            <a:r>
              <a:rPr lang="ja-JP" altLang="en-US" dirty="0"/>
              <a:t>北条早雲</a:t>
            </a:r>
            <a:r>
              <a:rPr lang="en-US" altLang="ja-JP" dirty="0"/>
              <a:t>)</a:t>
            </a:r>
          </a:p>
        </p:txBody>
      </p:sp>
      <p:sp>
        <p:nvSpPr>
          <p:cNvPr id="11332" name="Text Box 68"/>
          <p:cNvSpPr txBox="1">
            <a:spLocks noChangeArrowheads="1"/>
          </p:cNvSpPr>
          <p:nvPr/>
        </p:nvSpPr>
        <p:spPr bwMode="auto">
          <a:xfrm>
            <a:off x="3287713" y="5805489"/>
            <a:ext cx="15568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衆制度に象徴</a:t>
            </a:r>
          </a:p>
          <a:p>
            <a:r>
              <a:rPr lang="ja-JP" altLang="en-US"/>
              <a:t>される組織力</a:t>
            </a:r>
          </a:p>
        </p:txBody>
      </p:sp>
      <p:sp>
        <p:nvSpPr>
          <p:cNvPr id="11333" name="Text Box 69"/>
          <p:cNvSpPr txBox="1">
            <a:spLocks noChangeArrowheads="1"/>
          </p:cNvSpPr>
          <p:nvPr/>
        </p:nvSpPr>
        <p:spPr bwMode="auto">
          <a:xfrm>
            <a:off x="5303839" y="5661025"/>
            <a:ext cx="180049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検地／所領役帳</a:t>
            </a:r>
          </a:p>
          <a:p>
            <a:r>
              <a:rPr lang="ja-JP" altLang="en-US"/>
              <a:t>にみられる領国</a:t>
            </a:r>
          </a:p>
          <a:p>
            <a:r>
              <a:rPr lang="ja-JP" altLang="en-US"/>
              <a:t>統治能力</a:t>
            </a:r>
          </a:p>
        </p:txBody>
      </p:sp>
      <p:sp>
        <p:nvSpPr>
          <p:cNvPr id="11334" name="Text Box 70"/>
          <p:cNvSpPr txBox="1">
            <a:spLocks noChangeArrowheads="1"/>
          </p:cNvSpPr>
          <p:nvPr/>
        </p:nvSpPr>
        <p:spPr bwMode="auto">
          <a:xfrm>
            <a:off x="7608889" y="5661025"/>
            <a:ext cx="178766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城郭普請に象徴</a:t>
            </a:r>
          </a:p>
          <a:p>
            <a:r>
              <a:rPr lang="ja-JP" altLang="en-US"/>
              <a:t>される卓越した</a:t>
            </a:r>
          </a:p>
          <a:p>
            <a:r>
              <a:rPr lang="ja-JP" altLang="en-US"/>
              <a:t>技術力</a:t>
            </a:r>
          </a:p>
        </p:txBody>
      </p:sp>
    </p:spTree>
    <p:extLst>
      <p:ext uri="{BB962C8B-B14F-4D97-AF65-F5344CB8AC3E}">
        <p14:creationId xmlns:p14="http://schemas.microsoft.com/office/powerpoint/2010/main" val="4037152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3">
            <a:extLst>
              <a:ext uri="{FF2B5EF4-FFF2-40B4-BE49-F238E27FC236}">
                <a16:creationId xmlns:a16="http://schemas.microsoft.com/office/drawing/2014/main" id="{6C1A0DA6-12F4-4179-B71F-CA25FDC737F0}"/>
              </a:ext>
            </a:extLst>
          </p:cNvPr>
          <p:cNvSpPr txBox="1">
            <a:spLocks noChangeArrowheads="1"/>
          </p:cNvSpPr>
          <p:nvPr/>
        </p:nvSpPr>
        <p:spPr bwMode="auto">
          <a:xfrm>
            <a:off x="1919288" y="333375"/>
            <a:ext cx="734536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ja-JP" altLang="en-US" sz="3200" dirty="0">
                <a:solidFill>
                  <a:schemeClr val="accent2"/>
                </a:solidFill>
                <a:latin typeface="HGP創英角ｺﾞｼｯｸUB" pitchFamily="50" charset="-128"/>
                <a:ea typeface="HGP創英角ｺﾞｼｯｸUB" pitchFamily="50" charset="-128"/>
              </a:rPr>
              <a:t>　　</a:t>
            </a:r>
            <a:r>
              <a:rPr lang="ja-JP" altLang="en-US" sz="3200" dirty="0">
                <a:latin typeface="HGP創英角ｺﾞｼｯｸUB" pitchFamily="50" charset="-128"/>
                <a:ea typeface="HGP創英角ｺﾞｼｯｸUB" pitchFamily="50" charset="-128"/>
              </a:rPr>
              <a:t>戦国大名北条氏の特長</a:t>
            </a:r>
          </a:p>
          <a:p>
            <a:pPr>
              <a:defRPr/>
            </a:pPr>
            <a:r>
              <a:rPr lang="en-US" altLang="ja-JP" sz="3200" dirty="0">
                <a:latin typeface="HGP創英角ｺﾞｼｯｸUB" pitchFamily="50" charset="-128"/>
                <a:ea typeface="HGP創英角ｺﾞｼｯｸUB" pitchFamily="50" charset="-128"/>
              </a:rPr>
              <a:t>(</a:t>
            </a:r>
            <a:r>
              <a:rPr lang="ja-JP" altLang="en-US" sz="3200" dirty="0">
                <a:latin typeface="HGP創英角ｺﾞｼｯｸUB" pitchFamily="50" charset="-128"/>
                <a:ea typeface="HGP創英角ｺﾞｼｯｸUB" pitchFamily="50" charset="-128"/>
              </a:rPr>
              <a:t>おもに三代氏康による施政・施策</a:t>
            </a:r>
            <a:r>
              <a:rPr lang="en-US" altLang="ja-JP" sz="3200" dirty="0">
                <a:latin typeface="HGP創英角ｺﾞｼｯｸUB" pitchFamily="50" charset="-128"/>
                <a:ea typeface="HGP創英角ｺﾞｼｯｸUB" pitchFamily="50" charset="-128"/>
              </a:rPr>
              <a:t>)</a:t>
            </a:r>
            <a:endParaRPr lang="en-US" altLang="ja-JP" sz="3200" i="1" dirty="0">
              <a:solidFill>
                <a:schemeClr val="accent2"/>
              </a:solidFill>
              <a:effectLst>
                <a:outerShdw blurRad="38100" dist="38100" dir="2700000" algn="tl">
                  <a:srgbClr val="C0C0C0"/>
                </a:outerShdw>
              </a:effectLst>
              <a:latin typeface="HGP創英角ｺﾞｼｯｸUB" pitchFamily="50" charset="-128"/>
              <a:ea typeface="HGP創英角ｺﾞｼｯｸUB" pitchFamily="50" charset="-128"/>
            </a:endParaRPr>
          </a:p>
        </p:txBody>
      </p:sp>
      <p:sp>
        <p:nvSpPr>
          <p:cNvPr id="3" name="正方形/長方形 2">
            <a:extLst>
              <a:ext uri="{FF2B5EF4-FFF2-40B4-BE49-F238E27FC236}">
                <a16:creationId xmlns:a16="http://schemas.microsoft.com/office/drawing/2014/main" id="{8F4A0CA2-A4A1-49FA-8CC8-C4F44A64FB0A}"/>
              </a:ext>
            </a:extLst>
          </p:cNvPr>
          <p:cNvSpPr/>
          <p:nvPr/>
        </p:nvSpPr>
        <p:spPr>
          <a:xfrm>
            <a:off x="770890" y="1531541"/>
            <a:ext cx="8493760" cy="4893647"/>
          </a:xfrm>
          <a:prstGeom prst="rect">
            <a:avLst/>
          </a:prstGeom>
        </p:spPr>
        <p:txBody>
          <a:bodyPr wrap="square">
            <a:spAutoFit/>
          </a:bodyPr>
          <a:lstStyle/>
          <a:p>
            <a:r>
              <a:rPr lang="ja-JP" altLang="en-US" sz="2400" kern="100" dirty="0">
                <a:solidFill>
                  <a:srgbClr val="000000"/>
                </a:solidFill>
                <a:latin typeface="+mj-ea"/>
                <a:ea typeface="+mj-ea"/>
                <a:cs typeface="Times New Roman" panose="02020603050405020304" pitchFamily="18" charset="0"/>
              </a:rPr>
              <a:t>  </a:t>
            </a:r>
            <a:r>
              <a:rPr lang="ja-JP" altLang="ja-JP" sz="2400" kern="100" dirty="0">
                <a:solidFill>
                  <a:srgbClr val="000000"/>
                </a:solidFill>
                <a:latin typeface="+mj-ea"/>
                <a:ea typeface="+mj-ea"/>
                <a:cs typeface="Times New Roman" panose="02020603050405020304" pitchFamily="18" charset="0"/>
              </a:rPr>
              <a:t>・税制改革による確実な収入の確保</a:t>
            </a:r>
            <a:endParaRPr lang="ja-JP" altLang="ja-JP" sz="2400" kern="100" dirty="0">
              <a:latin typeface="+mj-ea"/>
              <a:ea typeface="+mj-ea"/>
              <a:cs typeface="Times New Roman" panose="02020603050405020304" pitchFamily="18" charset="0"/>
            </a:endParaRPr>
          </a:p>
          <a:p>
            <a:pPr indent="133350" algn="just">
              <a:spcAft>
                <a:spcPts val="0"/>
              </a:spcAft>
            </a:pPr>
            <a:r>
              <a:rPr lang="ja-JP" altLang="ja-JP" sz="2400" kern="100" dirty="0">
                <a:solidFill>
                  <a:srgbClr val="000000"/>
                </a:solidFill>
                <a:latin typeface="+mj-ea"/>
                <a:ea typeface="+mj-ea"/>
                <a:cs typeface="Times New Roman" panose="02020603050405020304" pitchFamily="18" charset="0"/>
              </a:rPr>
              <a:t>・検地と所領役帳による諸役賦課の平等な負担</a:t>
            </a:r>
            <a:endParaRPr lang="ja-JP" altLang="ja-JP" sz="2400" kern="100" dirty="0">
              <a:latin typeface="+mj-ea"/>
              <a:ea typeface="+mj-ea"/>
              <a:cs typeface="Times New Roman" panose="02020603050405020304" pitchFamily="18" charset="0"/>
            </a:endParaRPr>
          </a:p>
          <a:p>
            <a:pPr indent="133350" algn="just">
              <a:spcAft>
                <a:spcPts val="0"/>
              </a:spcAft>
            </a:pPr>
            <a:r>
              <a:rPr lang="ja-JP" altLang="ja-JP" sz="2400" kern="100" dirty="0">
                <a:solidFill>
                  <a:srgbClr val="000000"/>
                </a:solidFill>
                <a:latin typeface="+mj-ea"/>
                <a:ea typeface="+mj-ea"/>
                <a:cs typeface="Times New Roman" panose="02020603050405020304" pitchFamily="18" charset="0"/>
              </a:rPr>
              <a:t>・目安箱の設置による民衆の声の吸い上げ</a:t>
            </a:r>
            <a:endParaRPr lang="ja-JP" altLang="ja-JP" sz="2400" kern="100" dirty="0">
              <a:latin typeface="+mj-ea"/>
              <a:ea typeface="+mj-ea"/>
              <a:cs typeface="Times New Roman" panose="02020603050405020304" pitchFamily="18" charset="0"/>
            </a:endParaRPr>
          </a:p>
          <a:p>
            <a:pPr indent="133350" algn="just">
              <a:spcAft>
                <a:spcPts val="0"/>
              </a:spcAft>
            </a:pPr>
            <a:r>
              <a:rPr lang="ja-JP" altLang="ja-JP" sz="2400" kern="100" dirty="0">
                <a:solidFill>
                  <a:srgbClr val="000000"/>
                </a:solidFill>
                <a:latin typeface="+mj-ea"/>
                <a:ea typeface="+mj-ea"/>
                <a:cs typeface="Times New Roman" panose="02020603050405020304" pitchFamily="18" charset="0"/>
              </a:rPr>
              <a:t>・評定衆と奉行人による民主的裁判制度</a:t>
            </a:r>
            <a:endParaRPr lang="ja-JP" altLang="ja-JP" sz="2400" kern="100" dirty="0">
              <a:latin typeface="+mj-ea"/>
              <a:ea typeface="+mj-ea"/>
              <a:cs typeface="Times New Roman" panose="02020603050405020304" pitchFamily="18" charset="0"/>
            </a:endParaRPr>
          </a:p>
          <a:p>
            <a:pPr indent="133350" algn="just">
              <a:spcAft>
                <a:spcPts val="0"/>
              </a:spcAft>
            </a:pPr>
            <a:r>
              <a:rPr lang="ja-JP" altLang="ja-JP" sz="2400" kern="100" dirty="0">
                <a:solidFill>
                  <a:srgbClr val="000000"/>
                </a:solidFill>
                <a:latin typeface="+mj-ea"/>
                <a:ea typeface="+mj-ea"/>
                <a:cs typeface="Times New Roman" panose="02020603050405020304" pitchFamily="18" charset="0"/>
              </a:rPr>
              <a:t>・惣構に囲まれた城郭都市の構築</a:t>
            </a:r>
            <a:r>
              <a:rPr lang="en-US" altLang="ja-JP" sz="2400" kern="100" dirty="0">
                <a:solidFill>
                  <a:srgbClr val="000000"/>
                </a:solidFill>
                <a:latin typeface="+mj-ea"/>
                <a:ea typeface="+mj-ea"/>
                <a:cs typeface="Times New Roman" panose="02020603050405020304" pitchFamily="18" charset="0"/>
              </a:rPr>
              <a:t>(</a:t>
            </a:r>
            <a:r>
              <a:rPr lang="ja-JP" altLang="ja-JP" sz="2400" kern="100" dirty="0">
                <a:solidFill>
                  <a:srgbClr val="000000"/>
                </a:solidFill>
                <a:latin typeface="+mj-ea"/>
                <a:ea typeface="+mj-ea"/>
                <a:cs typeface="Times New Roman" panose="02020603050405020304" pitchFamily="18" charset="0"/>
              </a:rPr>
              <a:t>実現は四代氏政期</a:t>
            </a:r>
            <a:r>
              <a:rPr lang="en-US" altLang="ja-JP" sz="2400" kern="100" dirty="0">
                <a:solidFill>
                  <a:srgbClr val="000000"/>
                </a:solidFill>
                <a:latin typeface="+mj-ea"/>
                <a:ea typeface="+mj-ea"/>
                <a:cs typeface="Times New Roman" panose="02020603050405020304" pitchFamily="18" charset="0"/>
              </a:rPr>
              <a:t>)</a:t>
            </a:r>
            <a:endParaRPr lang="ja-JP" altLang="ja-JP" sz="2400" kern="100" dirty="0">
              <a:latin typeface="+mj-ea"/>
              <a:ea typeface="+mj-ea"/>
              <a:cs typeface="Times New Roman" panose="02020603050405020304" pitchFamily="18" charset="0"/>
            </a:endParaRPr>
          </a:p>
          <a:p>
            <a:pPr indent="133350" algn="just">
              <a:spcAft>
                <a:spcPts val="0"/>
              </a:spcAft>
            </a:pPr>
            <a:r>
              <a:rPr lang="ja-JP" altLang="ja-JP" sz="2400" kern="100" dirty="0">
                <a:solidFill>
                  <a:srgbClr val="000000"/>
                </a:solidFill>
                <a:latin typeface="+mj-ea"/>
                <a:ea typeface="+mj-ea"/>
                <a:cs typeface="Times New Roman" panose="02020603050405020304" pitchFamily="18" charset="0"/>
              </a:rPr>
              <a:t>・民衆も避難させることのできる拠点城の構築</a:t>
            </a:r>
            <a:endParaRPr lang="ja-JP" altLang="ja-JP" sz="2400" kern="100" dirty="0">
              <a:latin typeface="+mj-ea"/>
              <a:ea typeface="+mj-ea"/>
              <a:cs typeface="Times New Roman" panose="02020603050405020304" pitchFamily="18" charset="0"/>
            </a:endParaRPr>
          </a:p>
          <a:p>
            <a:pPr indent="133350" algn="just">
              <a:spcAft>
                <a:spcPts val="0"/>
              </a:spcAft>
            </a:pPr>
            <a:r>
              <a:rPr lang="ja-JP" altLang="ja-JP" sz="2400" kern="100" dirty="0">
                <a:solidFill>
                  <a:srgbClr val="000000"/>
                </a:solidFill>
                <a:latin typeface="+mj-ea"/>
                <a:ea typeface="+mj-ea"/>
                <a:cs typeface="Times New Roman" panose="02020603050405020304" pitchFamily="18" charset="0"/>
              </a:rPr>
              <a:t>・支城主と郡代によるシステマチックな分国統治方式</a:t>
            </a:r>
            <a:endParaRPr lang="ja-JP" altLang="ja-JP" sz="2400" kern="100" dirty="0">
              <a:latin typeface="+mj-ea"/>
              <a:ea typeface="+mj-ea"/>
              <a:cs typeface="Times New Roman" panose="02020603050405020304" pitchFamily="18" charset="0"/>
            </a:endParaRPr>
          </a:p>
          <a:p>
            <a:pPr indent="133350" algn="just">
              <a:spcAft>
                <a:spcPts val="0"/>
              </a:spcAft>
            </a:pPr>
            <a:r>
              <a:rPr lang="ja-JP" altLang="ja-JP" sz="2400" kern="100" dirty="0">
                <a:solidFill>
                  <a:srgbClr val="000000"/>
                </a:solidFill>
                <a:latin typeface="+mj-ea"/>
                <a:ea typeface="+mj-ea"/>
                <a:cs typeface="Times New Roman" panose="02020603050405020304" pitchFamily="18" charset="0"/>
              </a:rPr>
              <a:t>・支城ネットワークによる防衛網の構築</a:t>
            </a:r>
            <a:endParaRPr lang="ja-JP" altLang="ja-JP" sz="2400" kern="100" dirty="0">
              <a:latin typeface="+mj-ea"/>
              <a:ea typeface="+mj-ea"/>
              <a:cs typeface="Times New Roman" panose="02020603050405020304" pitchFamily="18" charset="0"/>
            </a:endParaRPr>
          </a:p>
          <a:p>
            <a:pPr indent="133350" algn="just">
              <a:spcAft>
                <a:spcPts val="0"/>
              </a:spcAft>
            </a:pPr>
            <a:r>
              <a:rPr lang="ja-JP" altLang="ja-JP" sz="2400" kern="100" dirty="0">
                <a:solidFill>
                  <a:srgbClr val="000000"/>
                </a:solidFill>
                <a:latin typeface="+mj-ea"/>
                <a:ea typeface="+mj-ea"/>
                <a:cs typeface="Times New Roman" panose="02020603050405020304" pitchFamily="18" charset="0"/>
              </a:rPr>
              <a:t>・撰銭</a:t>
            </a:r>
            <a:r>
              <a:rPr lang="en-US" altLang="ja-JP" sz="2400" kern="100" dirty="0">
                <a:solidFill>
                  <a:srgbClr val="000000"/>
                </a:solidFill>
                <a:latin typeface="+mj-ea"/>
                <a:ea typeface="+mj-ea"/>
                <a:cs typeface="Times New Roman" panose="02020603050405020304" pitchFamily="18" charset="0"/>
              </a:rPr>
              <a:t>(</a:t>
            </a:r>
            <a:r>
              <a:rPr lang="ja-JP" altLang="ja-JP" sz="2400" kern="100" dirty="0">
                <a:solidFill>
                  <a:srgbClr val="000000"/>
                </a:solidFill>
                <a:latin typeface="+mj-ea"/>
                <a:ea typeface="+mj-ea"/>
                <a:cs typeface="Times New Roman" panose="02020603050405020304" pitchFamily="18" charset="0"/>
              </a:rPr>
              <a:t>えり</a:t>
            </a:r>
            <a:r>
              <a:rPr lang="ja-JP" altLang="ja-JP" sz="2400" kern="100" dirty="0" err="1">
                <a:solidFill>
                  <a:srgbClr val="000000"/>
                </a:solidFill>
                <a:latin typeface="+mj-ea"/>
                <a:ea typeface="+mj-ea"/>
                <a:cs typeface="Times New Roman" panose="02020603050405020304" pitchFamily="18" charset="0"/>
              </a:rPr>
              <a:t>ぜに</a:t>
            </a:r>
            <a:r>
              <a:rPr lang="en-US" altLang="ja-JP" sz="2400" kern="100" dirty="0">
                <a:solidFill>
                  <a:srgbClr val="000000"/>
                </a:solidFill>
                <a:latin typeface="+mj-ea"/>
                <a:ea typeface="+mj-ea"/>
                <a:cs typeface="Times New Roman" panose="02020603050405020304" pitchFamily="18" charset="0"/>
              </a:rPr>
              <a:t>)</a:t>
            </a:r>
            <a:r>
              <a:rPr lang="ja-JP" altLang="ja-JP" sz="2400" kern="100" dirty="0">
                <a:solidFill>
                  <a:srgbClr val="000000"/>
                </a:solidFill>
                <a:latin typeface="+mj-ea"/>
                <a:ea typeface="+mj-ea"/>
                <a:cs typeface="Times New Roman" panose="02020603050405020304" pitchFamily="18" charset="0"/>
              </a:rPr>
              <a:t>禁止令による貨幣政策</a:t>
            </a:r>
            <a:endParaRPr lang="ja-JP" altLang="ja-JP" sz="2400" kern="100" dirty="0">
              <a:latin typeface="+mj-ea"/>
              <a:ea typeface="+mj-ea"/>
              <a:cs typeface="Times New Roman" panose="02020603050405020304" pitchFamily="18" charset="0"/>
            </a:endParaRPr>
          </a:p>
          <a:p>
            <a:pPr indent="133350" algn="just">
              <a:spcAft>
                <a:spcPts val="0"/>
              </a:spcAft>
            </a:pPr>
            <a:r>
              <a:rPr lang="ja-JP" altLang="ja-JP" sz="2400" kern="100" dirty="0">
                <a:solidFill>
                  <a:srgbClr val="000000"/>
                </a:solidFill>
                <a:latin typeface="+mj-ea"/>
                <a:ea typeface="+mj-ea"/>
                <a:cs typeface="Times New Roman" panose="02020603050405020304" pitchFamily="18" charset="0"/>
              </a:rPr>
              <a:t>・陸運</a:t>
            </a:r>
            <a:r>
              <a:rPr lang="en-US" altLang="ja-JP" sz="2400" kern="100" dirty="0">
                <a:solidFill>
                  <a:srgbClr val="000000"/>
                </a:solidFill>
                <a:latin typeface="+mj-ea"/>
                <a:ea typeface="+mj-ea"/>
                <a:cs typeface="Times New Roman" panose="02020603050405020304" pitchFamily="18" charset="0"/>
              </a:rPr>
              <a:t>(</a:t>
            </a:r>
            <a:r>
              <a:rPr lang="ja-JP" altLang="ja-JP" sz="2400" kern="100" dirty="0">
                <a:solidFill>
                  <a:srgbClr val="000000"/>
                </a:solidFill>
                <a:latin typeface="+mj-ea"/>
                <a:ea typeface="+mj-ea"/>
                <a:cs typeface="Times New Roman" panose="02020603050405020304" pitchFamily="18" charset="0"/>
              </a:rPr>
              <a:t>問屋制・伝馬制</a:t>
            </a:r>
            <a:r>
              <a:rPr lang="en-US" altLang="ja-JP" sz="2400" kern="100" dirty="0">
                <a:solidFill>
                  <a:srgbClr val="000000"/>
                </a:solidFill>
                <a:latin typeface="+mj-ea"/>
                <a:ea typeface="+mj-ea"/>
                <a:cs typeface="Times New Roman" panose="02020603050405020304" pitchFamily="18" charset="0"/>
              </a:rPr>
              <a:t>)</a:t>
            </a:r>
            <a:r>
              <a:rPr lang="ja-JP" altLang="ja-JP" sz="2400" kern="100" dirty="0" err="1">
                <a:solidFill>
                  <a:srgbClr val="000000"/>
                </a:solidFill>
                <a:latin typeface="+mj-ea"/>
                <a:ea typeface="+mj-ea"/>
                <a:cs typeface="Times New Roman" panose="02020603050405020304" pitchFamily="18" charset="0"/>
              </a:rPr>
              <a:t>の充</a:t>
            </a:r>
            <a:r>
              <a:rPr lang="ja-JP" altLang="ja-JP" sz="2400" kern="100" dirty="0">
                <a:solidFill>
                  <a:srgbClr val="000000"/>
                </a:solidFill>
                <a:latin typeface="+mj-ea"/>
                <a:ea typeface="+mj-ea"/>
                <a:cs typeface="Times New Roman" panose="02020603050405020304" pitchFamily="18" charset="0"/>
              </a:rPr>
              <a:t>実と河川舟運の整備と掌握</a:t>
            </a:r>
            <a:endParaRPr lang="ja-JP" altLang="ja-JP" sz="2400" kern="100" dirty="0">
              <a:latin typeface="+mj-ea"/>
              <a:ea typeface="+mj-ea"/>
              <a:cs typeface="Times New Roman" panose="02020603050405020304" pitchFamily="18" charset="0"/>
            </a:endParaRPr>
          </a:p>
          <a:p>
            <a:pPr indent="133350" algn="just">
              <a:spcAft>
                <a:spcPts val="0"/>
              </a:spcAft>
            </a:pPr>
            <a:r>
              <a:rPr lang="ja-JP" altLang="ja-JP" sz="2400" kern="100" dirty="0">
                <a:solidFill>
                  <a:srgbClr val="000000"/>
                </a:solidFill>
                <a:latin typeface="+mj-ea"/>
                <a:ea typeface="+mj-ea"/>
                <a:cs typeface="Times New Roman" panose="02020603050405020304" pitchFamily="18" charset="0"/>
              </a:rPr>
              <a:t>・職人の地位向上策と支配体制への組み入れ</a:t>
            </a:r>
            <a:endParaRPr lang="ja-JP" altLang="ja-JP" sz="2400" kern="100" dirty="0">
              <a:latin typeface="+mj-ea"/>
              <a:ea typeface="+mj-ea"/>
              <a:cs typeface="Times New Roman" panose="02020603050405020304" pitchFamily="18" charset="0"/>
            </a:endParaRPr>
          </a:p>
          <a:p>
            <a:pPr indent="133350" algn="just">
              <a:spcAft>
                <a:spcPts val="0"/>
              </a:spcAft>
            </a:pPr>
            <a:r>
              <a:rPr lang="ja-JP" altLang="ja-JP" sz="2400" kern="100" dirty="0">
                <a:solidFill>
                  <a:srgbClr val="000000"/>
                </a:solidFill>
                <a:latin typeface="+mj-ea"/>
                <a:ea typeface="+mj-ea"/>
                <a:cs typeface="Times New Roman" panose="02020603050405020304" pitchFamily="18" charset="0"/>
              </a:rPr>
              <a:t>・年貢の納法や枡の統一</a:t>
            </a:r>
            <a:endParaRPr lang="ja-JP" altLang="ja-JP" sz="2400" kern="100" dirty="0">
              <a:latin typeface="+mj-ea"/>
              <a:ea typeface="+mj-ea"/>
              <a:cs typeface="Times New Roman" panose="02020603050405020304" pitchFamily="18" charset="0"/>
            </a:endParaRPr>
          </a:p>
          <a:p>
            <a:pPr indent="133350" algn="just">
              <a:spcAft>
                <a:spcPts val="0"/>
              </a:spcAft>
            </a:pPr>
            <a:r>
              <a:rPr lang="ja-JP" altLang="ja-JP" sz="2400" kern="100" dirty="0">
                <a:solidFill>
                  <a:srgbClr val="000000"/>
                </a:solidFill>
                <a:latin typeface="+mj-ea"/>
                <a:ea typeface="+mj-ea"/>
                <a:cs typeface="Times New Roman" panose="02020603050405020304" pitchFamily="18" charset="0"/>
              </a:rPr>
              <a:t>・水軍と水軍城の強化による商業船の航行の安全確保</a:t>
            </a:r>
            <a:endParaRPr lang="ja-JP" altLang="ja-JP" sz="2400" kern="100" dirty="0">
              <a:latin typeface="+mj-ea"/>
              <a:ea typeface="+mj-ea"/>
              <a:cs typeface="Times New Roman" panose="02020603050405020304" pitchFamily="18" charset="0"/>
            </a:endParaRPr>
          </a:p>
        </p:txBody>
      </p:sp>
      <p:pic>
        <p:nvPicPr>
          <p:cNvPr id="5" name="図 4">
            <a:extLst>
              <a:ext uri="{FF2B5EF4-FFF2-40B4-BE49-F238E27FC236}">
                <a16:creationId xmlns:a16="http://schemas.microsoft.com/office/drawing/2014/main" id="{D064F2D2-463C-48F8-9D48-510ABC04D38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46084" y="964768"/>
            <a:ext cx="3026156" cy="4997187"/>
          </a:xfrm>
          <a:prstGeom prst="rect">
            <a:avLst/>
          </a:prstGeom>
        </p:spPr>
      </p:pic>
      <p:sp>
        <p:nvSpPr>
          <p:cNvPr id="6" name="Text Box 9">
            <a:extLst>
              <a:ext uri="{FF2B5EF4-FFF2-40B4-BE49-F238E27FC236}">
                <a16:creationId xmlns:a16="http://schemas.microsoft.com/office/drawing/2014/main" id="{CABE29CF-C2A1-4522-9CBE-5DDE91BE53A8}"/>
              </a:ext>
            </a:extLst>
          </p:cNvPr>
          <p:cNvSpPr txBox="1">
            <a:spLocks noChangeArrowheads="1"/>
          </p:cNvSpPr>
          <p:nvPr/>
        </p:nvSpPr>
        <p:spPr bwMode="auto">
          <a:xfrm>
            <a:off x="8765378" y="5961955"/>
            <a:ext cx="25875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b="1" dirty="0"/>
              <a:t>『</a:t>
            </a:r>
            <a:r>
              <a:rPr lang="ja-JP" altLang="en-US" sz="2000" b="1" dirty="0"/>
              <a:t>北条氏康</a:t>
            </a:r>
            <a:r>
              <a:rPr lang="en-US" altLang="ja-JP" sz="2000" b="1" dirty="0"/>
              <a:t>』(PHP</a:t>
            </a:r>
            <a:r>
              <a:rPr lang="ja-JP" altLang="en-US" sz="2000" b="1" dirty="0"/>
              <a:t>新書</a:t>
            </a:r>
            <a:r>
              <a:rPr lang="en-US" altLang="ja-JP" sz="2000" b="1" dirty="0"/>
              <a:t>)</a:t>
            </a:r>
            <a:endParaRPr lang="ja-JP" altLang="en-US" sz="2000" b="1" dirty="0"/>
          </a:p>
        </p:txBody>
      </p:sp>
    </p:spTree>
    <p:extLst>
      <p:ext uri="{BB962C8B-B14F-4D97-AF65-F5344CB8AC3E}">
        <p14:creationId xmlns:p14="http://schemas.microsoft.com/office/powerpoint/2010/main" val="2999142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1675559" y="932781"/>
            <a:ext cx="884088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ja-JP" altLang="en-US" sz="2000" b="1" dirty="0">
                <a:latin typeface="HGPｺﾞｼｯｸM" panose="020B0600000000000000" pitchFamily="50" charset="-128"/>
                <a:ea typeface="HGPｺﾞｼｯｸM" panose="020B0600000000000000" pitchFamily="50" charset="-128"/>
              </a:rPr>
              <a:t>その背景</a:t>
            </a:r>
          </a:p>
          <a:p>
            <a:pPr>
              <a:defRPr/>
            </a:pPr>
            <a:r>
              <a:rPr lang="ja-JP" altLang="en-US" sz="2000" dirty="0">
                <a:latin typeface="HGPｺﾞｼｯｸM" panose="020B0600000000000000" pitchFamily="50" charset="-128"/>
                <a:ea typeface="HGPｺﾞｼｯｸM" panose="020B0600000000000000" pitchFamily="50" charset="-128"/>
              </a:rPr>
              <a:t>・伊勢宗瑞の朝廷と上方政権の腐敗に対する嫌悪感　→　関東に理想国家を築く</a:t>
            </a:r>
          </a:p>
          <a:p>
            <a:pPr>
              <a:defRPr/>
            </a:pPr>
            <a:r>
              <a:rPr lang="ja-JP" altLang="en-US" sz="2000" dirty="0">
                <a:latin typeface="HGPｺﾞｼｯｸM" panose="020B0600000000000000" pitchFamily="50" charset="-128"/>
                <a:ea typeface="HGPｺﾞｼｯｸM" panose="020B0600000000000000" pitchFamily="50" charset="-128"/>
              </a:rPr>
              <a:t>・存在意義とビジョン</a:t>
            </a:r>
            <a:r>
              <a:rPr lang="en-US" altLang="ja-JP" sz="2000" dirty="0">
                <a:latin typeface="HGPｺﾞｼｯｸM" panose="020B0600000000000000" pitchFamily="50" charset="-128"/>
                <a:ea typeface="HGPｺﾞｼｯｸM" panose="020B0600000000000000" pitchFamily="50" charset="-128"/>
              </a:rPr>
              <a:t>(</a:t>
            </a:r>
            <a:r>
              <a:rPr lang="ja-JP" altLang="en-US" sz="2000" dirty="0">
                <a:latin typeface="HGPｺﾞｼｯｸM" panose="020B0600000000000000" pitchFamily="50" charset="-128"/>
                <a:ea typeface="HGPｺﾞｼｯｸM" panose="020B0600000000000000" pitchFamily="50" charset="-128"/>
              </a:rPr>
              <a:t>平将門・鎌倉幕府など武家政権への回帰願望</a:t>
            </a:r>
            <a:r>
              <a:rPr lang="en-US" altLang="ja-JP" sz="2000" dirty="0">
                <a:latin typeface="HGPｺﾞｼｯｸM" panose="020B0600000000000000" pitchFamily="50" charset="-128"/>
                <a:ea typeface="HGPｺﾞｼｯｸM" panose="020B0600000000000000" pitchFamily="50" charset="-128"/>
              </a:rPr>
              <a:t>))</a:t>
            </a:r>
          </a:p>
          <a:p>
            <a:pPr>
              <a:defRPr/>
            </a:pPr>
            <a:r>
              <a:rPr lang="ja-JP" altLang="en-US" sz="2000" dirty="0">
                <a:latin typeface="HGPｺﾞｼｯｸM" panose="020B0600000000000000" pitchFamily="50" charset="-128"/>
                <a:ea typeface="HGPｺﾞｼｯｸM" panose="020B0600000000000000" pitchFamily="50" charset="-128"/>
              </a:rPr>
              <a:t>・統治理念・統治制度が行き届く地理的限界</a:t>
            </a:r>
            <a:r>
              <a:rPr lang="en-US" altLang="ja-JP" sz="2000" dirty="0">
                <a:latin typeface="HGPｺﾞｼｯｸM" panose="020B0600000000000000" pitchFamily="50" charset="-128"/>
                <a:ea typeface="HGPｺﾞｼｯｸM" panose="020B0600000000000000" pitchFamily="50" charset="-128"/>
              </a:rPr>
              <a:t>(</a:t>
            </a:r>
            <a:r>
              <a:rPr lang="ja-JP" altLang="en-US" sz="2000" dirty="0">
                <a:latin typeface="HGPｺﾞｼｯｸM" panose="020B0600000000000000" pitchFamily="50" charset="-128"/>
                <a:ea typeface="HGPｺﾞｼｯｸM" panose="020B0600000000000000" pitchFamily="50" charset="-128"/>
              </a:rPr>
              <a:t>鎌倉公方領と管領職の継承</a:t>
            </a:r>
            <a:r>
              <a:rPr lang="en-US" altLang="ja-JP" sz="2000" dirty="0">
                <a:latin typeface="HGPｺﾞｼｯｸM" panose="020B0600000000000000" pitchFamily="50" charset="-128"/>
                <a:ea typeface="HGPｺﾞｼｯｸM" panose="020B0600000000000000" pitchFamily="50" charset="-128"/>
              </a:rPr>
              <a:t>)</a:t>
            </a:r>
          </a:p>
          <a:p>
            <a:pPr>
              <a:defRPr/>
            </a:pPr>
            <a:r>
              <a:rPr lang="ja-JP" altLang="en-US" sz="2000" dirty="0">
                <a:latin typeface="HGPｺﾞｼｯｸM" panose="020B0600000000000000" pitchFamily="50" charset="-128"/>
                <a:ea typeface="HGPｺﾞｼｯｸM" panose="020B0600000000000000" pitchFamily="50" charset="-128"/>
              </a:rPr>
              <a:t>・統一国家</a:t>
            </a:r>
            <a:r>
              <a:rPr lang="en-US" altLang="ja-JP" sz="2000" dirty="0">
                <a:latin typeface="HGPｺﾞｼｯｸM" panose="020B0600000000000000" pitchFamily="50" charset="-128"/>
                <a:ea typeface="HGPｺﾞｼｯｸM" panose="020B0600000000000000" pitchFamily="50" charset="-128"/>
              </a:rPr>
              <a:t>(</a:t>
            </a:r>
            <a:r>
              <a:rPr lang="ja-JP" altLang="en-US" sz="2000" dirty="0">
                <a:latin typeface="HGPｺﾞｼｯｸM" panose="020B0600000000000000" pitchFamily="50" charset="-128"/>
                <a:ea typeface="HGPｺﾞｼｯｸM" panose="020B0600000000000000" pitchFamily="50" charset="-128"/>
              </a:rPr>
              <a:t>足利幕府</a:t>
            </a:r>
            <a:r>
              <a:rPr lang="en-US" altLang="ja-JP" sz="2000" dirty="0">
                <a:latin typeface="HGPｺﾞｼｯｸM" panose="020B0600000000000000" pitchFamily="50" charset="-128"/>
                <a:ea typeface="HGPｺﾞｼｯｸM" panose="020B0600000000000000" pitchFamily="50" charset="-128"/>
              </a:rPr>
              <a:t>)</a:t>
            </a:r>
            <a:r>
              <a:rPr lang="ja-JP" altLang="en-US" sz="2000" dirty="0">
                <a:latin typeface="HGPｺﾞｼｯｸM" panose="020B0600000000000000" pitchFamily="50" charset="-128"/>
                <a:ea typeface="HGPｺﾞｼｯｸM" panose="020B0600000000000000" pitchFamily="50" charset="-128"/>
              </a:rPr>
              <a:t>の崩壊による地方分権国家へのトレンド</a:t>
            </a:r>
          </a:p>
          <a:p>
            <a:pPr>
              <a:defRPr/>
            </a:pPr>
            <a:r>
              <a:rPr lang="ja-JP" altLang="en-US" sz="2000" dirty="0">
                <a:latin typeface="HGPｺﾞｼｯｸM" panose="020B0600000000000000" pitchFamily="50" charset="-128"/>
                <a:ea typeface="HGPｺﾞｼｯｸM" panose="020B0600000000000000" pitchFamily="50" charset="-128"/>
              </a:rPr>
              <a:t>・関東独立経済圏の誕生</a:t>
            </a:r>
            <a:r>
              <a:rPr lang="en-US" altLang="ja-JP" sz="2000" dirty="0">
                <a:latin typeface="HGPｺﾞｼｯｸM" panose="020B0600000000000000" pitchFamily="50" charset="-128"/>
                <a:ea typeface="HGPｺﾞｼｯｸM" panose="020B0600000000000000" pitchFamily="50" charset="-128"/>
              </a:rPr>
              <a:t>(</a:t>
            </a:r>
            <a:r>
              <a:rPr lang="ja-JP" altLang="en-US" sz="2000" dirty="0">
                <a:latin typeface="HGPｺﾞｼｯｸM" panose="020B0600000000000000" pitchFamily="50" charset="-128"/>
                <a:ea typeface="HGPｺﾞｼｯｸM" panose="020B0600000000000000" pitchFamily="50" charset="-128"/>
              </a:rPr>
              <a:t>箱根の山、河川舟運の発達など</a:t>
            </a:r>
            <a:r>
              <a:rPr lang="en-US" altLang="ja-JP" sz="2000" dirty="0">
                <a:latin typeface="HGPｺﾞｼｯｸM" panose="020B0600000000000000" pitchFamily="50" charset="-128"/>
                <a:ea typeface="HGPｺﾞｼｯｸM" panose="020B0600000000000000" pitchFamily="50" charset="-128"/>
              </a:rPr>
              <a:t>)</a:t>
            </a:r>
          </a:p>
          <a:p>
            <a:pPr>
              <a:defRPr/>
            </a:pPr>
            <a:r>
              <a:rPr lang="ja-JP" altLang="en-US" sz="2000" dirty="0">
                <a:latin typeface="HGPｺﾞｼｯｸM" panose="020B0600000000000000" pitchFamily="50" charset="-128"/>
                <a:ea typeface="HGPｺﾞｼｯｸM" panose="020B0600000000000000" pitchFamily="50" charset="-128"/>
              </a:rPr>
              <a:t>・地形的制約と防御戦略</a:t>
            </a:r>
            <a:r>
              <a:rPr lang="en-US" altLang="ja-JP" sz="2000" dirty="0">
                <a:latin typeface="HGPｺﾞｼｯｸM" panose="020B0600000000000000" pitchFamily="50" charset="-128"/>
                <a:ea typeface="HGPｺﾞｼｯｸM" panose="020B0600000000000000" pitchFamily="50" charset="-128"/>
              </a:rPr>
              <a:t>(</a:t>
            </a:r>
            <a:r>
              <a:rPr lang="ja-JP" altLang="en-US" sz="2000" dirty="0">
                <a:latin typeface="HGPｺﾞｼｯｸM" panose="020B0600000000000000" pitchFamily="50" charset="-128"/>
                <a:ea typeface="HGPｺﾞｼｯｸM" panose="020B0600000000000000" pitchFamily="50" charset="-128"/>
              </a:rPr>
              <a:t>支城ネットワークによる専守防衛型政権</a:t>
            </a:r>
            <a:r>
              <a:rPr lang="en-US" altLang="ja-JP" sz="2000" dirty="0">
                <a:latin typeface="HGPｺﾞｼｯｸM" panose="020B0600000000000000" pitchFamily="50" charset="-128"/>
                <a:ea typeface="HGPｺﾞｼｯｸM" panose="020B0600000000000000" pitchFamily="50" charset="-128"/>
              </a:rPr>
              <a:t>)</a:t>
            </a:r>
          </a:p>
        </p:txBody>
      </p:sp>
      <p:sp>
        <p:nvSpPr>
          <p:cNvPr id="13315" name="Rectangle 15"/>
          <p:cNvSpPr>
            <a:spLocks noChangeArrowheads="1"/>
          </p:cNvSpPr>
          <p:nvPr/>
        </p:nvSpPr>
        <p:spPr bwMode="auto">
          <a:xfrm>
            <a:off x="2819400" y="3505200"/>
            <a:ext cx="2362200" cy="3810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Verdana" panose="020B0604030504040204" pitchFamily="34" charset="0"/>
                <a:ea typeface="HGS創英角ｺﾞｼｯｸUB" panose="020B0900000000000000" pitchFamily="50" charset="-128"/>
              </a:defRPr>
            </a:lvl1pPr>
            <a:lvl2pPr marL="742950" indent="-285750" eaLnBrk="0" hangingPunct="0">
              <a:defRPr kumimoji="1" sz="1600">
                <a:solidFill>
                  <a:schemeClr val="tx1"/>
                </a:solidFill>
                <a:latin typeface="Verdana" panose="020B0604030504040204" pitchFamily="34" charset="0"/>
                <a:ea typeface="HGS創英角ｺﾞｼｯｸUB" panose="020B0900000000000000" pitchFamily="50" charset="-128"/>
              </a:defRPr>
            </a:lvl2pPr>
            <a:lvl3pPr marL="11430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3pPr>
            <a:lvl4pPr marL="16002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4pPr>
            <a:lvl5pPr marL="20574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5pPr>
            <a:lvl6pPr marL="25146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6pPr>
            <a:lvl7pPr marL="29718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7pPr>
            <a:lvl8pPr marL="34290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8pPr>
            <a:lvl9pPr marL="38862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9pPr>
          </a:lstStyle>
          <a:p>
            <a:pPr algn="ctr" eaLnBrk="1" hangingPunct="1"/>
            <a:r>
              <a:rPr lang="ja-JP" altLang="en-US" dirty="0">
                <a:latin typeface="HGPｺﾞｼｯｸM" panose="020B0600000000000000" pitchFamily="50" charset="-128"/>
                <a:ea typeface="HGPｺﾞｼｯｸM" panose="020B0600000000000000" pitchFamily="50" charset="-128"/>
              </a:rPr>
              <a:t>北条氏の分権国家思想</a:t>
            </a:r>
          </a:p>
        </p:txBody>
      </p:sp>
      <p:sp>
        <p:nvSpPr>
          <p:cNvPr id="13316" name="Text Box 17"/>
          <p:cNvSpPr txBox="1">
            <a:spLocks noChangeArrowheads="1"/>
          </p:cNvSpPr>
          <p:nvPr/>
        </p:nvSpPr>
        <p:spPr bwMode="auto">
          <a:xfrm>
            <a:off x="5410200" y="35814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600">
                <a:solidFill>
                  <a:schemeClr val="tx1"/>
                </a:solidFill>
                <a:latin typeface="Verdana" panose="020B0604030504040204" pitchFamily="34" charset="0"/>
                <a:ea typeface="HGS創英角ｺﾞｼｯｸUB" panose="020B0900000000000000" pitchFamily="50" charset="-128"/>
              </a:defRPr>
            </a:lvl1pPr>
            <a:lvl2pPr marL="742950" indent="-285750" eaLnBrk="0" hangingPunct="0">
              <a:defRPr kumimoji="1" sz="1600">
                <a:solidFill>
                  <a:schemeClr val="tx1"/>
                </a:solidFill>
                <a:latin typeface="Verdana" panose="020B0604030504040204" pitchFamily="34" charset="0"/>
                <a:ea typeface="HGS創英角ｺﾞｼｯｸUB" panose="020B0900000000000000" pitchFamily="50" charset="-128"/>
              </a:defRPr>
            </a:lvl2pPr>
            <a:lvl3pPr marL="11430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3pPr>
            <a:lvl4pPr marL="16002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4pPr>
            <a:lvl5pPr marL="20574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5pPr>
            <a:lvl6pPr marL="25146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6pPr>
            <a:lvl7pPr marL="29718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7pPr>
            <a:lvl8pPr marL="34290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8pPr>
            <a:lvl9pPr marL="38862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9pPr>
          </a:lstStyle>
          <a:p>
            <a:pPr eaLnBrk="1" hangingPunct="1"/>
            <a:r>
              <a:rPr lang="ja-JP" altLang="en-US">
                <a:latin typeface="HGS創英角ｺﾞｼｯｸUB" panose="020B0900000000000000" pitchFamily="50" charset="-128"/>
              </a:rPr>
              <a:t>対立</a:t>
            </a:r>
          </a:p>
        </p:txBody>
      </p:sp>
      <p:sp>
        <p:nvSpPr>
          <p:cNvPr id="13317" name="Rectangle 18"/>
          <p:cNvSpPr>
            <a:spLocks noChangeArrowheads="1"/>
          </p:cNvSpPr>
          <p:nvPr/>
        </p:nvSpPr>
        <p:spPr bwMode="auto">
          <a:xfrm>
            <a:off x="6324600" y="3505200"/>
            <a:ext cx="2362200" cy="381000"/>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Verdana" panose="020B0604030504040204" pitchFamily="34" charset="0"/>
                <a:ea typeface="HGS創英角ｺﾞｼｯｸUB" panose="020B0900000000000000" pitchFamily="50" charset="-128"/>
              </a:defRPr>
            </a:lvl1pPr>
            <a:lvl2pPr marL="742950" indent="-285750" eaLnBrk="0" hangingPunct="0">
              <a:defRPr kumimoji="1" sz="1600">
                <a:solidFill>
                  <a:schemeClr val="tx1"/>
                </a:solidFill>
                <a:latin typeface="Verdana" panose="020B0604030504040204" pitchFamily="34" charset="0"/>
                <a:ea typeface="HGS創英角ｺﾞｼｯｸUB" panose="020B0900000000000000" pitchFamily="50" charset="-128"/>
              </a:defRPr>
            </a:lvl2pPr>
            <a:lvl3pPr marL="11430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3pPr>
            <a:lvl4pPr marL="16002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4pPr>
            <a:lvl5pPr marL="20574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5pPr>
            <a:lvl6pPr marL="25146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6pPr>
            <a:lvl7pPr marL="29718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7pPr>
            <a:lvl8pPr marL="34290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8pPr>
            <a:lvl9pPr marL="38862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9pPr>
          </a:lstStyle>
          <a:p>
            <a:pPr algn="ctr" eaLnBrk="1" hangingPunct="1"/>
            <a:r>
              <a:rPr lang="ja-JP" altLang="en-US" dirty="0">
                <a:latin typeface="HGPｺﾞｼｯｸM" panose="020B0600000000000000" pitchFamily="50" charset="-128"/>
                <a:ea typeface="HGPｺﾞｼｯｸM" panose="020B0600000000000000" pitchFamily="50" charset="-128"/>
              </a:rPr>
              <a:t>信長の“天下布武”構想</a:t>
            </a:r>
          </a:p>
        </p:txBody>
      </p:sp>
      <p:sp>
        <p:nvSpPr>
          <p:cNvPr id="13318" name="Rectangle 28"/>
          <p:cNvSpPr>
            <a:spLocks noChangeArrowheads="1"/>
          </p:cNvSpPr>
          <p:nvPr/>
        </p:nvSpPr>
        <p:spPr bwMode="auto">
          <a:xfrm>
            <a:off x="1905000" y="3276600"/>
            <a:ext cx="8382000" cy="3124200"/>
          </a:xfrm>
          <a:prstGeom prst="rect">
            <a:avLst/>
          </a:prstGeom>
          <a:noFill/>
          <a:ln w="9525">
            <a:solidFill>
              <a:srgbClr val="F4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Verdana" panose="020B0604030504040204" pitchFamily="34" charset="0"/>
                <a:ea typeface="HGS創英角ｺﾞｼｯｸUB" panose="020B0900000000000000" pitchFamily="50" charset="-128"/>
              </a:defRPr>
            </a:lvl1pPr>
            <a:lvl2pPr marL="742950" indent="-285750" eaLnBrk="0" hangingPunct="0">
              <a:defRPr kumimoji="1" sz="1600">
                <a:solidFill>
                  <a:schemeClr val="tx1"/>
                </a:solidFill>
                <a:latin typeface="Verdana" panose="020B0604030504040204" pitchFamily="34" charset="0"/>
                <a:ea typeface="HGS創英角ｺﾞｼｯｸUB" panose="020B0900000000000000" pitchFamily="50" charset="-128"/>
              </a:defRPr>
            </a:lvl2pPr>
            <a:lvl3pPr marL="11430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3pPr>
            <a:lvl4pPr marL="16002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4pPr>
            <a:lvl5pPr marL="20574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5pPr>
            <a:lvl6pPr marL="25146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6pPr>
            <a:lvl7pPr marL="29718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7pPr>
            <a:lvl8pPr marL="34290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8pPr>
            <a:lvl9pPr marL="38862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9pPr>
          </a:lstStyle>
          <a:p>
            <a:pPr eaLnBrk="1" hangingPunct="1"/>
            <a:endParaRPr lang="ja-JP" altLang="en-US"/>
          </a:p>
        </p:txBody>
      </p:sp>
      <p:sp>
        <p:nvSpPr>
          <p:cNvPr id="13319" name="Text Box 29"/>
          <p:cNvSpPr txBox="1">
            <a:spLocks noChangeArrowheads="1"/>
          </p:cNvSpPr>
          <p:nvPr/>
        </p:nvSpPr>
        <p:spPr bwMode="auto">
          <a:xfrm>
            <a:off x="1981200" y="4038601"/>
            <a:ext cx="6122189"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600">
                <a:solidFill>
                  <a:schemeClr val="tx1"/>
                </a:solidFill>
                <a:latin typeface="Verdana" panose="020B0604030504040204" pitchFamily="34" charset="0"/>
                <a:ea typeface="HGS創英角ｺﾞｼｯｸUB" panose="020B0900000000000000" pitchFamily="50" charset="-128"/>
              </a:defRPr>
            </a:lvl1pPr>
            <a:lvl2pPr marL="742950" indent="-285750" eaLnBrk="0" hangingPunct="0">
              <a:defRPr kumimoji="1" sz="1600">
                <a:solidFill>
                  <a:schemeClr val="tx1"/>
                </a:solidFill>
                <a:latin typeface="Verdana" panose="020B0604030504040204" pitchFamily="34" charset="0"/>
                <a:ea typeface="HGS創英角ｺﾞｼｯｸUB" panose="020B0900000000000000" pitchFamily="50" charset="-128"/>
              </a:defRPr>
            </a:lvl2pPr>
            <a:lvl3pPr marL="11430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3pPr>
            <a:lvl4pPr marL="16002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4pPr>
            <a:lvl5pPr marL="20574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5pPr>
            <a:lvl6pPr marL="25146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6pPr>
            <a:lvl7pPr marL="29718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7pPr>
            <a:lvl8pPr marL="34290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8pPr>
            <a:lvl9pPr marL="38862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9pPr>
          </a:lstStyle>
          <a:p>
            <a:pPr eaLnBrk="1" hangingPunct="1"/>
            <a:r>
              <a:rPr lang="ja-JP" altLang="en-US" dirty="0">
                <a:latin typeface="HGPｺﾞｼｯｸM" panose="020B0600000000000000" pitchFamily="50" charset="-128"/>
                <a:ea typeface="HGPｺﾞｼｯｸM" panose="020B0600000000000000" pitchFamily="50" charset="-128"/>
              </a:rPr>
              <a:t>信長「日本国は同一の民族であり、同一の言語を有する。それゆえ、</a:t>
            </a:r>
          </a:p>
          <a:p>
            <a:pPr eaLnBrk="1" hangingPunct="1"/>
            <a:r>
              <a:rPr lang="ja-JP" altLang="en-US" dirty="0">
                <a:latin typeface="HGPｺﾞｼｯｸM" panose="020B0600000000000000" pitchFamily="50" charset="-128"/>
                <a:ea typeface="HGPｺﾞｼｯｸM" panose="020B0600000000000000" pitchFamily="50" charset="-128"/>
              </a:rPr>
              <a:t>　　　同一の政治・司法・立法・貨幣・宗教</a:t>
            </a:r>
            <a:r>
              <a:rPr lang="en-US" altLang="ja-JP" dirty="0">
                <a:latin typeface="HGPｺﾞｼｯｸM" panose="020B0600000000000000" pitchFamily="50" charset="-128"/>
                <a:ea typeface="HGPｺﾞｼｯｸM" panose="020B0600000000000000" pitchFamily="50" charset="-128"/>
              </a:rPr>
              <a:t>(!?)</a:t>
            </a:r>
            <a:r>
              <a:rPr lang="ja-JP" altLang="en-US" dirty="0">
                <a:latin typeface="HGPｺﾞｼｯｸM" panose="020B0600000000000000" pitchFamily="50" charset="-128"/>
                <a:ea typeface="HGPｺﾞｼｯｸM" panose="020B0600000000000000" pitchFamily="50" charset="-128"/>
              </a:rPr>
              <a:t>の下に統一される</a:t>
            </a:r>
            <a:r>
              <a:rPr lang="ja-JP" altLang="en-US" dirty="0" err="1">
                <a:latin typeface="HGPｺﾞｼｯｸM" panose="020B0600000000000000" pitchFamily="50" charset="-128"/>
                <a:ea typeface="HGPｺﾞｼｯｸM" panose="020B0600000000000000" pitchFamily="50" charset="-128"/>
              </a:rPr>
              <a:t>べ</a:t>
            </a:r>
            <a:endParaRPr lang="ja-JP" altLang="en-US" dirty="0">
              <a:latin typeface="HGPｺﾞｼｯｸM" panose="020B0600000000000000" pitchFamily="50" charset="-128"/>
              <a:ea typeface="HGPｺﾞｼｯｸM" panose="020B0600000000000000" pitchFamily="50" charset="-128"/>
            </a:endParaRPr>
          </a:p>
          <a:p>
            <a:pPr eaLnBrk="1" hangingPunct="1"/>
            <a:r>
              <a:rPr lang="ja-JP" altLang="en-US" dirty="0">
                <a:latin typeface="HGPｺﾞｼｯｸM" panose="020B0600000000000000" pitchFamily="50" charset="-128"/>
                <a:ea typeface="HGPｺﾞｼｯｸM" panose="020B0600000000000000" pitchFamily="50" charset="-128"/>
              </a:rPr>
              <a:t>　　　きであり、その手段として武を用いる」</a:t>
            </a:r>
          </a:p>
          <a:p>
            <a:pPr eaLnBrk="1" hangingPunct="1"/>
            <a:endParaRPr lang="ja-JP" altLang="en-US" dirty="0">
              <a:latin typeface="HGPｺﾞｼｯｸM" panose="020B0600000000000000" pitchFamily="50" charset="-128"/>
              <a:ea typeface="HGPｺﾞｼｯｸM" panose="020B0600000000000000" pitchFamily="50" charset="-128"/>
            </a:endParaRPr>
          </a:p>
          <a:p>
            <a:pPr eaLnBrk="1" hangingPunct="1"/>
            <a:r>
              <a:rPr lang="ja-JP" altLang="en-US" dirty="0">
                <a:latin typeface="HGPｺﾞｼｯｸM" panose="020B0600000000000000" pitchFamily="50" charset="-128"/>
                <a:ea typeface="HGPｺﾞｼｯｸM" panose="020B0600000000000000" pitchFamily="50" charset="-128"/>
              </a:rPr>
              <a:t>北条氏「国家とは自然発生的伝統・地理的制約・経済圏の確立により、</a:t>
            </a:r>
          </a:p>
          <a:p>
            <a:pPr eaLnBrk="1" hangingPunct="1"/>
            <a:r>
              <a:rPr lang="ja-JP" altLang="en-US" dirty="0">
                <a:latin typeface="HGPｺﾞｼｯｸM" panose="020B0600000000000000" pitchFamily="50" charset="-128"/>
                <a:ea typeface="HGPｺﾞｼｯｸM" panose="020B0600000000000000" pitchFamily="50" charset="-128"/>
              </a:rPr>
              <a:t>　　　　しぜんと規定されるものである。関東は、独立勢力圏として、</a:t>
            </a:r>
          </a:p>
          <a:p>
            <a:pPr eaLnBrk="1" hangingPunct="1"/>
            <a:r>
              <a:rPr lang="ja-JP" altLang="en-US" dirty="0">
                <a:latin typeface="HGPｺﾞｼｯｸM" panose="020B0600000000000000" pitchFamily="50" charset="-128"/>
                <a:ea typeface="HGPｺﾞｼｯｸM" panose="020B0600000000000000" pitchFamily="50" charset="-128"/>
              </a:rPr>
              <a:t>　　　　すべての条件を満たしている。我々は関東に地域限定された</a:t>
            </a:r>
          </a:p>
          <a:p>
            <a:pPr eaLnBrk="1" hangingPunct="1"/>
            <a:r>
              <a:rPr lang="ja-JP" altLang="en-US" dirty="0">
                <a:latin typeface="HGPｺﾞｼｯｸM" panose="020B0600000000000000" pitchFamily="50" charset="-128"/>
                <a:ea typeface="HGPｺﾞｼｯｸM" panose="020B0600000000000000" pitchFamily="50" charset="-128"/>
              </a:rPr>
              <a:t>　　　　政権を確立し、関東の民に安寧をもたらすことを目的とする」</a:t>
            </a:r>
          </a:p>
        </p:txBody>
      </p:sp>
      <p:sp>
        <p:nvSpPr>
          <p:cNvPr id="13320" name="Rectangle 30"/>
          <p:cNvSpPr>
            <a:spLocks noChangeArrowheads="1"/>
          </p:cNvSpPr>
          <p:nvPr/>
        </p:nvSpPr>
        <p:spPr bwMode="auto">
          <a:xfrm>
            <a:off x="1690688" y="2354263"/>
            <a:ext cx="914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Verdana" panose="020B0604030504040204" pitchFamily="34" charset="0"/>
                <a:ea typeface="HGS創英角ｺﾞｼｯｸUB" panose="020B0900000000000000" pitchFamily="50" charset="-128"/>
              </a:defRPr>
            </a:lvl1pPr>
            <a:lvl2pPr marL="742950" indent="-285750" eaLnBrk="0" hangingPunct="0">
              <a:defRPr kumimoji="1" sz="1600">
                <a:solidFill>
                  <a:schemeClr val="tx1"/>
                </a:solidFill>
                <a:latin typeface="Verdana" panose="020B0604030504040204" pitchFamily="34" charset="0"/>
                <a:ea typeface="HGS創英角ｺﾞｼｯｸUB" panose="020B0900000000000000" pitchFamily="50" charset="-128"/>
              </a:defRPr>
            </a:lvl2pPr>
            <a:lvl3pPr marL="11430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3pPr>
            <a:lvl4pPr marL="16002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4pPr>
            <a:lvl5pPr marL="20574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5pPr>
            <a:lvl6pPr marL="25146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6pPr>
            <a:lvl7pPr marL="29718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7pPr>
            <a:lvl8pPr marL="34290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8pPr>
            <a:lvl9pPr marL="38862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9pPr>
          </a:lstStyle>
          <a:p>
            <a:pPr eaLnBrk="1" hangingPunct="1"/>
            <a:endParaRPr lang="ja-JP" altLang="en-US"/>
          </a:p>
        </p:txBody>
      </p:sp>
      <p:sp>
        <p:nvSpPr>
          <p:cNvPr id="13321" name="Rectangle 33"/>
          <p:cNvSpPr>
            <a:spLocks noChangeArrowheads="1"/>
          </p:cNvSpPr>
          <p:nvPr/>
        </p:nvSpPr>
        <p:spPr bwMode="auto">
          <a:xfrm>
            <a:off x="1525588" y="2351088"/>
            <a:ext cx="914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Verdana" panose="020B0604030504040204" pitchFamily="34" charset="0"/>
                <a:ea typeface="HGS創英角ｺﾞｼｯｸUB" panose="020B0900000000000000" pitchFamily="50" charset="-128"/>
              </a:defRPr>
            </a:lvl1pPr>
            <a:lvl2pPr marL="742950" indent="-285750" eaLnBrk="0" hangingPunct="0">
              <a:defRPr kumimoji="1" sz="1600">
                <a:solidFill>
                  <a:schemeClr val="tx1"/>
                </a:solidFill>
                <a:latin typeface="Verdana" panose="020B0604030504040204" pitchFamily="34" charset="0"/>
                <a:ea typeface="HGS創英角ｺﾞｼｯｸUB" panose="020B0900000000000000" pitchFamily="50" charset="-128"/>
              </a:defRPr>
            </a:lvl2pPr>
            <a:lvl3pPr marL="11430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3pPr>
            <a:lvl4pPr marL="16002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4pPr>
            <a:lvl5pPr marL="20574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5pPr>
            <a:lvl6pPr marL="25146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6pPr>
            <a:lvl7pPr marL="29718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7pPr>
            <a:lvl8pPr marL="34290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8pPr>
            <a:lvl9pPr marL="38862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9pPr>
          </a:lstStyle>
          <a:p>
            <a:pPr eaLnBrk="1" hangingPunct="1"/>
            <a:endParaRPr lang="ja-JP" altLang="en-US"/>
          </a:p>
        </p:txBody>
      </p:sp>
      <p:pic>
        <p:nvPicPr>
          <p:cNvPr id="13322" name="Picture 35" descr="nobunaga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807966" y="4050056"/>
            <a:ext cx="17145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Text Box 40"/>
          <p:cNvSpPr txBox="1">
            <a:spLocks noChangeArrowheads="1"/>
          </p:cNvSpPr>
          <p:nvPr/>
        </p:nvSpPr>
        <p:spPr bwMode="auto">
          <a:xfrm>
            <a:off x="10583267" y="4606003"/>
            <a:ext cx="430887" cy="91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eaLnBrk="0" hangingPunct="0">
              <a:defRPr kumimoji="1" sz="1600">
                <a:solidFill>
                  <a:schemeClr val="tx1"/>
                </a:solidFill>
                <a:latin typeface="Verdana" panose="020B0604030504040204" pitchFamily="34" charset="0"/>
                <a:ea typeface="HGS創英角ｺﾞｼｯｸUB" panose="020B0900000000000000" pitchFamily="50" charset="-128"/>
              </a:defRPr>
            </a:lvl1pPr>
            <a:lvl2pPr marL="742950" indent="-285750" eaLnBrk="0" hangingPunct="0">
              <a:defRPr kumimoji="1" sz="1600">
                <a:solidFill>
                  <a:schemeClr val="tx1"/>
                </a:solidFill>
                <a:latin typeface="Verdana" panose="020B0604030504040204" pitchFamily="34" charset="0"/>
                <a:ea typeface="HGS創英角ｺﾞｼｯｸUB" panose="020B0900000000000000" pitchFamily="50" charset="-128"/>
              </a:defRPr>
            </a:lvl2pPr>
            <a:lvl3pPr marL="11430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3pPr>
            <a:lvl4pPr marL="16002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4pPr>
            <a:lvl5pPr marL="20574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5pPr>
            <a:lvl6pPr marL="25146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6pPr>
            <a:lvl7pPr marL="29718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7pPr>
            <a:lvl8pPr marL="34290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8pPr>
            <a:lvl9pPr marL="38862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9pPr>
          </a:lstStyle>
          <a:p>
            <a:pPr eaLnBrk="1" hangingPunct="1"/>
            <a:r>
              <a:rPr lang="ja-JP" altLang="en-US" dirty="0">
                <a:latin typeface="HGS創英角ｺﾞｼｯｸUB" panose="020B0900000000000000" pitchFamily="50" charset="-128"/>
              </a:rPr>
              <a:t>織田信長</a:t>
            </a:r>
          </a:p>
        </p:txBody>
      </p:sp>
      <p:pic>
        <p:nvPicPr>
          <p:cNvPr id="13324" name="Picture 42" descr="tenkafubu"/>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991600" y="2520365"/>
            <a:ext cx="116840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5" name="Text Box 43"/>
          <p:cNvSpPr txBox="1">
            <a:spLocks noChangeArrowheads="1"/>
          </p:cNvSpPr>
          <p:nvPr/>
        </p:nvSpPr>
        <p:spPr bwMode="auto">
          <a:xfrm>
            <a:off x="8991600" y="3657600"/>
            <a:ext cx="1073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600">
                <a:solidFill>
                  <a:schemeClr val="tx1"/>
                </a:solidFill>
                <a:latin typeface="Verdana" panose="020B0604030504040204" pitchFamily="34" charset="0"/>
                <a:ea typeface="HGS創英角ｺﾞｼｯｸUB" panose="020B0900000000000000" pitchFamily="50" charset="-128"/>
              </a:defRPr>
            </a:lvl1pPr>
            <a:lvl2pPr marL="742950" indent="-285750" eaLnBrk="0" hangingPunct="0">
              <a:defRPr kumimoji="1" sz="1600">
                <a:solidFill>
                  <a:schemeClr val="tx1"/>
                </a:solidFill>
                <a:latin typeface="Verdana" panose="020B0604030504040204" pitchFamily="34" charset="0"/>
                <a:ea typeface="HGS創英角ｺﾞｼｯｸUB" panose="020B0900000000000000" pitchFamily="50" charset="-128"/>
              </a:defRPr>
            </a:lvl2pPr>
            <a:lvl3pPr marL="11430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3pPr>
            <a:lvl4pPr marL="16002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4pPr>
            <a:lvl5pPr marL="20574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5pPr>
            <a:lvl6pPr marL="25146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6pPr>
            <a:lvl7pPr marL="29718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7pPr>
            <a:lvl8pPr marL="34290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8pPr>
            <a:lvl9pPr marL="38862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9pPr>
          </a:lstStyle>
          <a:p>
            <a:pPr eaLnBrk="1" hangingPunct="1"/>
            <a:r>
              <a:rPr lang="ja-JP" altLang="en-US" sz="1400">
                <a:latin typeface="HGS創英角ｺﾞｼｯｸUB" panose="020B0900000000000000" pitchFamily="50" charset="-128"/>
              </a:rPr>
              <a:t>天下布武印</a:t>
            </a:r>
          </a:p>
        </p:txBody>
      </p:sp>
      <p:sp>
        <p:nvSpPr>
          <p:cNvPr id="13326" name="Text Box 44"/>
          <p:cNvSpPr txBox="1">
            <a:spLocks noChangeArrowheads="1"/>
          </p:cNvSpPr>
          <p:nvPr/>
        </p:nvSpPr>
        <p:spPr bwMode="auto">
          <a:xfrm>
            <a:off x="1919288" y="260350"/>
            <a:ext cx="84248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Verdana" panose="020B0604030504040204" pitchFamily="34" charset="0"/>
                <a:ea typeface="HGS創英角ｺﾞｼｯｸUB" panose="020B0900000000000000" pitchFamily="50" charset="-128"/>
              </a:defRPr>
            </a:lvl1pPr>
            <a:lvl2pPr marL="742950" indent="-285750" eaLnBrk="0" hangingPunct="0">
              <a:defRPr kumimoji="1" sz="1600">
                <a:solidFill>
                  <a:schemeClr val="tx1"/>
                </a:solidFill>
                <a:latin typeface="Verdana" panose="020B0604030504040204" pitchFamily="34" charset="0"/>
                <a:ea typeface="HGS創英角ｺﾞｼｯｸUB" panose="020B0900000000000000" pitchFamily="50" charset="-128"/>
              </a:defRPr>
            </a:lvl2pPr>
            <a:lvl3pPr marL="11430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3pPr>
            <a:lvl4pPr marL="16002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4pPr>
            <a:lvl5pPr marL="20574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5pPr>
            <a:lvl6pPr marL="25146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6pPr>
            <a:lvl7pPr marL="29718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7pPr>
            <a:lvl8pPr marL="34290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8pPr>
            <a:lvl9pPr marL="38862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9pPr>
          </a:lstStyle>
          <a:p>
            <a:pPr algn="just" eaLnBrk="1" hangingPunct="1"/>
            <a:r>
              <a:rPr lang="ja-JP" altLang="en-US" sz="3200" dirty="0">
                <a:latin typeface="ＭＳ Ｐゴシック" panose="020B0600070205080204" pitchFamily="50" charset="-128"/>
                <a:ea typeface="ＭＳ Ｐゴシック" panose="020B0600070205080204" pitchFamily="50" charset="-128"/>
              </a:rPr>
              <a:t>北条五代の目指したもの</a:t>
            </a:r>
            <a:endParaRPr lang="en-US" altLang="ja-JP" sz="32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086576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24"/>
          <p:cNvSpPr>
            <a:spLocks noChangeArrowheads="1"/>
          </p:cNvSpPr>
          <p:nvPr/>
        </p:nvSpPr>
        <p:spPr bwMode="auto">
          <a:xfrm>
            <a:off x="1847851" y="4868863"/>
            <a:ext cx="1368425" cy="360362"/>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Verdana" panose="020B0604030504040204" pitchFamily="34" charset="0"/>
                <a:ea typeface="HGS創英角ｺﾞｼｯｸUB" panose="020B0900000000000000" pitchFamily="50" charset="-128"/>
              </a:defRPr>
            </a:lvl1pPr>
            <a:lvl2pPr marL="742950" indent="-285750" eaLnBrk="0" hangingPunct="0">
              <a:defRPr kumimoji="1" sz="1600">
                <a:solidFill>
                  <a:schemeClr val="tx1"/>
                </a:solidFill>
                <a:latin typeface="Verdana" panose="020B0604030504040204" pitchFamily="34" charset="0"/>
                <a:ea typeface="HGS創英角ｺﾞｼｯｸUB" panose="020B0900000000000000" pitchFamily="50" charset="-128"/>
              </a:defRPr>
            </a:lvl2pPr>
            <a:lvl3pPr marL="11430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3pPr>
            <a:lvl4pPr marL="16002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4pPr>
            <a:lvl5pPr marL="20574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5pPr>
            <a:lvl6pPr marL="25146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6pPr>
            <a:lvl7pPr marL="29718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7pPr>
            <a:lvl8pPr marL="34290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8pPr>
            <a:lvl9pPr marL="38862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9pPr>
          </a:lstStyle>
          <a:p>
            <a:pPr eaLnBrk="1" hangingPunct="1"/>
            <a:endParaRPr lang="ja-JP" altLang="en-US"/>
          </a:p>
        </p:txBody>
      </p:sp>
      <p:sp>
        <p:nvSpPr>
          <p:cNvPr id="19459" name="AutoShape 47"/>
          <p:cNvSpPr>
            <a:spLocks noChangeArrowheads="1"/>
          </p:cNvSpPr>
          <p:nvPr/>
        </p:nvSpPr>
        <p:spPr bwMode="auto">
          <a:xfrm>
            <a:off x="4079875" y="4419600"/>
            <a:ext cx="3600450" cy="609600"/>
          </a:xfrm>
          <a:prstGeom prst="roundRect">
            <a:avLst>
              <a:gd name="adj" fmla="val 16667"/>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Verdana" panose="020B0604030504040204" pitchFamily="34" charset="0"/>
                <a:ea typeface="HGS創英角ｺﾞｼｯｸUB" panose="020B0900000000000000" pitchFamily="50" charset="-128"/>
              </a:defRPr>
            </a:lvl1pPr>
            <a:lvl2pPr marL="742950" indent="-285750" eaLnBrk="0" hangingPunct="0">
              <a:defRPr kumimoji="1" sz="1600">
                <a:solidFill>
                  <a:schemeClr val="tx1"/>
                </a:solidFill>
                <a:latin typeface="Verdana" panose="020B0604030504040204" pitchFamily="34" charset="0"/>
                <a:ea typeface="HGS創英角ｺﾞｼｯｸUB" panose="020B0900000000000000" pitchFamily="50" charset="-128"/>
              </a:defRPr>
            </a:lvl2pPr>
            <a:lvl3pPr marL="11430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3pPr>
            <a:lvl4pPr marL="16002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4pPr>
            <a:lvl5pPr marL="20574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5pPr>
            <a:lvl6pPr marL="25146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6pPr>
            <a:lvl7pPr marL="29718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7pPr>
            <a:lvl8pPr marL="34290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8pPr>
            <a:lvl9pPr marL="38862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9pPr>
          </a:lstStyle>
          <a:p>
            <a:pPr algn="ctr" eaLnBrk="1" hangingPunct="1"/>
            <a:r>
              <a:rPr lang="ja-JP" altLang="en-US" dirty="0">
                <a:latin typeface="HGSｺﾞｼｯｸM" panose="020B0600000000000000" pitchFamily="50" charset="-128"/>
                <a:ea typeface="HGSｺﾞｼｯｸM" panose="020B0600000000000000" pitchFamily="50" charset="-128"/>
              </a:rPr>
              <a:t>東国の強い地盤で守りきり、反攻に</a:t>
            </a:r>
          </a:p>
          <a:p>
            <a:pPr algn="ctr" eaLnBrk="1" hangingPunct="1"/>
            <a:r>
              <a:rPr lang="ja-JP" altLang="en-US" dirty="0">
                <a:latin typeface="HGSｺﾞｼｯｸM" panose="020B0600000000000000" pitchFamily="50" charset="-128"/>
                <a:ea typeface="HGSｺﾞｼｯｸM" panose="020B0600000000000000" pitchFamily="50" charset="-128"/>
              </a:rPr>
              <a:t>転じるという頼朝と尊氏の成功例</a:t>
            </a:r>
          </a:p>
        </p:txBody>
      </p:sp>
      <p:sp>
        <p:nvSpPr>
          <p:cNvPr id="19460" name="Rectangle 3" descr="ブーケ"/>
          <p:cNvSpPr>
            <a:spLocks noChangeArrowheads="1"/>
          </p:cNvSpPr>
          <p:nvPr/>
        </p:nvSpPr>
        <p:spPr bwMode="auto">
          <a:xfrm>
            <a:off x="2514600" y="990600"/>
            <a:ext cx="7239000" cy="1524000"/>
          </a:xfrm>
          <a:prstGeom prst="rect">
            <a:avLst/>
          </a:prstGeom>
          <a:blipFill dpi="0" rotWithShape="0">
            <a:blip r:embed="rId2"/>
            <a:srcRect/>
            <a:tile tx="0" ty="0" sx="100000" sy="100000" flip="none" algn="tl"/>
          </a:blipFill>
          <a:ln w="9525">
            <a:solidFill>
              <a:schemeClr val="accent1"/>
            </a:solidFill>
            <a:prstDash val="lg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Verdana" panose="020B0604030504040204" pitchFamily="34" charset="0"/>
                <a:ea typeface="HGS創英角ｺﾞｼｯｸUB" panose="020B0900000000000000" pitchFamily="50" charset="-128"/>
              </a:defRPr>
            </a:lvl1pPr>
            <a:lvl2pPr marL="742950" indent="-285750" eaLnBrk="0" hangingPunct="0">
              <a:defRPr kumimoji="1" sz="1600">
                <a:solidFill>
                  <a:schemeClr val="tx1"/>
                </a:solidFill>
                <a:latin typeface="Verdana" panose="020B0604030504040204" pitchFamily="34" charset="0"/>
                <a:ea typeface="HGS創英角ｺﾞｼｯｸUB" panose="020B0900000000000000" pitchFamily="50" charset="-128"/>
              </a:defRPr>
            </a:lvl2pPr>
            <a:lvl3pPr marL="11430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3pPr>
            <a:lvl4pPr marL="16002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4pPr>
            <a:lvl5pPr marL="20574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5pPr>
            <a:lvl6pPr marL="25146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6pPr>
            <a:lvl7pPr marL="29718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7pPr>
            <a:lvl8pPr marL="34290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8pPr>
            <a:lvl9pPr marL="38862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9pPr>
          </a:lstStyle>
          <a:p>
            <a:pPr algn="ctr" eaLnBrk="1" hangingPunct="1"/>
            <a:endParaRPr lang="ja-JP" altLang="ja-JP" sz="1400">
              <a:ea typeface="ＭＳ Ｐゴシック" panose="020B0600070205080204" pitchFamily="50" charset="-128"/>
            </a:endParaRPr>
          </a:p>
        </p:txBody>
      </p:sp>
      <p:sp>
        <p:nvSpPr>
          <p:cNvPr id="19461" name="Text Box 13"/>
          <p:cNvSpPr txBox="1">
            <a:spLocks noChangeArrowheads="1"/>
          </p:cNvSpPr>
          <p:nvPr/>
        </p:nvSpPr>
        <p:spPr bwMode="auto">
          <a:xfrm>
            <a:off x="6537325" y="5840413"/>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600">
                <a:solidFill>
                  <a:schemeClr val="tx1"/>
                </a:solidFill>
                <a:latin typeface="Verdana" panose="020B0604030504040204" pitchFamily="34" charset="0"/>
                <a:ea typeface="HGS創英角ｺﾞｼｯｸUB" panose="020B0900000000000000" pitchFamily="50" charset="-128"/>
              </a:defRPr>
            </a:lvl1pPr>
            <a:lvl2pPr marL="742950" indent="-285750" eaLnBrk="0" hangingPunct="0">
              <a:defRPr kumimoji="1" sz="1600">
                <a:solidFill>
                  <a:schemeClr val="tx1"/>
                </a:solidFill>
                <a:latin typeface="Verdana" panose="020B0604030504040204" pitchFamily="34" charset="0"/>
                <a:ea typeface="HGS創英角ｺﾞｼｯｸUB" panose="020B0900000000000000" pitchFamily="50" charset="-128"/>
              </a:defRPr>
            </a:lvl2pPr>
            <a:lvl3pPr marL="11430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3pPr>
            <a:lvl4pPr marL="16002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4pPr>
            <a:lvl5pPr marL="20574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5pPr>
            <a:lvl6pPr marL="25146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6pPr>
            <a:lvl7pPr marL="29718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7pPr>
            <a:lvl8pPr marL="34290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8pPr>
            <a:lvl9pPr marL="38862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9pPr>
          </a:lstStyle>
          <a:p>
            <a:pPr eaLnBrk="1" hangingPunct="1"/>
            <a:endParaRPr lang="ja-JP" altLang="ja-JP" b="1">
              <a:latin typeface="Times New Roman" panose="02020603050405020304" pitchFamily="18" charset="0"/>
              <a:ea typeface="ＭＳ Ｐゴシック" panose="020B0600070205080204" pitchFamily="50" charset="-128"/>
            </a:endParaRPr>
          </a:p>
        </p:txBody>
      </p:sp>
      <p:sp>
        <p:nvSpPr>
          <p:cNvPr id="19462" name="AutoShape 15"/>
          <p:cNvSpPr>
            <a:spLocks noChangeArrowheads="1"/>
          </p:cNvSpPr>
          <p:nvPr/>
        </p:nvSpPr>
        <p:spPr bwMode="auto">
          <a:xfrm>
            <a:off x="3352800" y="1295400"/>
            <a:ext cx="3200400" cy="990600"/>
          </a:xfrm>
          <a:prstGeom prst="roundRect">
            <a:avLst>
              <a:gd name="adj" fmla="val 16667"/>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Verdana" panose="020B0604030504040204" pitchFamily="34" charset="0"/>
                <a:ea typeface="HGS創英角ｺﾞｼｯｸUB" panose="020B0900000000000000" pitchFamily="50" charset="-128"/>
              </a:defRPr>
            </a:lvl1pPr>
            <a:lvl2pPr marL="742950" indent="-285750" eaLnBrk="0" hangingPunct="0">
              <a:defRPr kumimoji="1" sz="1600">
                <a:solidFill>
                  <a:schemeClr val="tx1"/>
                </a:solidFill>
                <a:latin typeface="Verdana" panose="020B0604030504040204" pitchFamily="34" charset="0"/>
                <a:ea typeface="HGS創英角ｺﾞｼｯｸUB" panose="020B0900000000000000" pitchFamily="50" charset="-128"/>
              </a:defRPr>
            </a:lvl2pPr>
            <a:lvl3pPr marL="11430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3pPr>
            <a:lvl4pPr marL="16002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4pPr>
            <a:lvl5pPr marL="20574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5pPr>
            <a:lvl6pPr marL="25146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6pPr>
            <a:lvl7pPr marL="29718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7pPr>
            <a:lvl8pPr marL="34290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8pPr>
            <a:lvl9pPr marL="38862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9pPr>
          </a:lstStyle>
          <a:p>
            <a:pPr algn="ctr" eaLnBrk="1" hangingPunct="1"/>
            <a:r>
              <a:rPr lang="ja-JP" altLang="en-US" dirty="0">
                <a:latin typeface="HGPｺﾞｼｯｸM" panose="020B0600000000000000" pitchFamily="50" charset="-128"/>
                <a:ea typeface="HGPｺﾞｼｯｸM" panose="020B0600000000000000" pitchFamily="50" charset="-128"/>
              </a:rPr>
              <a:t>武田家滅亡後、信長の北条家に</a:t>
            </a:r>
          </a:p>
          <a:p>
            <a:pPr algn="ctr" eaLnBrk="1" hangingPunct="1"/>
            <a:r>
              <a:rPr lang="ja-JP" altLang="en-US" dirty="0">
                <a:latin typeface="HGPｺﾞｼｯｸM" panose="020B0600000000000000" pitchFamily="50" charset="-128"/>
                <a:ea typeface="HGPｺﾞｼｯｸM" panose="020B0600000000000000" pitchFamily="50" charset="-128"/>
              </a:rPr>
              <a:t>対する過酷な処置が、上方政権へ</a:t>
            </a:r>
          </a:p>
          <a:p>
            <a:pPr algn="ctr" eaLnBrk="1" hangingPunct="1"/>
            <a:r>
              <a:rPr lang="ja-JP" altLang="en-US" dirty="0">
                <a:latin typeface="HGPｺﾞｼｯｸM" panose="020B0600000000000000" pitchFamily="50" charset="-128"/>
                <a:ea typeface="HGPｺﾞｼｯｸM" panose="020B0600000000000000" pitchFamily="50" charset="-128"/>
              </a:rPr>
              <a:t>の根深い不信感を醸成</a:t>
            </a:r>
            <a:r>
              <a:rPr lang="en-US" altLang="ja-JP" dirty="0">
                <a:latin typeface="HGPｺﾞｼｯｸM" panose="020B0600000000000000" pitchFamily="50" charset="-128"/>
                <a:ea typeface="HGPｺﾞｼｯｸM" panose="020B0600000000000000" pitchFamily="50" charset="-128"/>
              </a:rPr>
              <a:t>(1582</a:t>
            </a:r>
            <a:r>
              <a:rPr lang="ja-JP" altLang="en-US" dirty="0">
                <a:latin typeface="HGPｺﾞｼｯｸM" panose="020B0600000000000000" pitchFamily="50" charset="-128"/>
                <a:ea typeface="HGPｺﾞｼｯｸM" panose="020B0600000000000000" pitchFamily="50" charset="-128"/>
              </a:rPr>
              <a:t>～</a:t>
            </a:r>
            <a:r>
              <a:rPr lang="en-US" altLang="ja-JP" dirty="0">
                <a:latin typeface="HGPｺﾞｼｯｸM" panose="020B0600000000000000" pitchFamily="50" charset="-128"/>
                <a:ea typeface="HGPｺﾞｼｯｸM" panose="020B0600000000000000" pitchFamily="50" charset="-128"/>
              </a:rPr>
              <a:t>)</a:t>
            </a:r>
          </a:p>
        </p:txBody>
      </p:sp>
      <p:sp>
        <p:nvSpPr>
          <p:cNvPr id="19463" name="AutoShape 17"/>
          <p:cNvSpPr>
            <a:spLocks noChangeArrowheads="1"/>
          </p:cNvSpPr>
          <p:nvPr/>
        </p:nvSpPr>
        <p:spPr bwMode="auto">
          <a:xfrm>
            <a:off x="6705600" y="1295400"/>
            <a:ext cx="2819400" cy="990600"/>
          </a:xfrm>
          <a:prstGeom prst="roundRect">
            <a:avLst>
              <a:gd name="adj" fmla="val 16667"/>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Verdana" panose="020B0604030504040204" pitchFamily="34" charset="0"/>
                <a:ea typeface="HGS創英角ｺﾞｼｯｸUB" panose="020B0900000000000000" pitchFamily="50" charset="-128"/>
              </a:defRPr>
            </a:lvl1pPr>
            <a:lvl2pPr marL="742950" indent="-285750" eaLnBrk="0" hangingPunct="0">
              <a:defRPr kumimoji="1" sz="1600">
                <a:solidFill>
                  <a:schemeClr val="tx1"/>
                </a:solidFill>
                <a:latin typeface="Verdana" panose="020B0604030504040204" pitchFamily="34" charset="0"/>
                <a:ea typeface="HGS創英角ｺﾞｼｯｸUB" panose="020B0900000000000000" pitchFamily="50" charset="-128"/>
              </a:defRPr>
            </a:lvl2pPr>
            <a:lvl3pPr marL="11430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3pPr>
            <a:lvl4pPr marL="16002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4pPr>
            <a:lvl5pPr marL="20574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5pPr>
            <a:lvl6pPr marL="25146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6pPr>
            <a:lvl7pPr marL="29718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7pPr>
            <a:lvl8pPr marL="34290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8pPr>
            <a:lvl9pPr marL="38862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9pPr>
          </a:lstStyle>
          <a:p>
            <a:pPr algn="ctr" eaLnBrk="1" hangingPunct="1"/>
            <a:r>
              <a:rPr lang="ja-JP" altLang="en-US" dirty="0">
                <a:latin typeface="HGPｺﾞｼｯｸM" panose="020B0600000000000000" pitchFamily="50" charset="-128"/>
                <a:ea typeface="HGPｺﾞｼｯｸM" panose="020B0600000000000000" pitchFamily="50" charset="-128"/>
              </a:rPr>
              <a:t>秀吉が、家康臣従のために払</a:t>
            </a:r>
          </a:p>
          <a:p>
            <a:pPr algn="ctr" eaLnBrk="1" hangingPunct="1"/>
            <a:r>
              <a:rPr lang="ja-JP" altLang="en-US" dirty="0" err="1">
                <a:latin typeface="HGPｺﾞｼｯｸM" panose="020B0600000000000000" pitchFamily="50" charset="-128"/>
                <a:ea typeface="HGPｺﾞｼｯｸM" panose="020B0600000000000000" pitchFamily="50" charset="-128"/>
              </a:rPr>
              <a:t>った</a:t>
            </a:r>
            <a:r>
              <a:rPr lang="ja-JP" altLang="en-US" dirty="0">
                <a:latin typeface="HGPｺﾞｼｯｸM" panose="020B0600000000000000" pitchFamily="50" charset="-128"/>
                <a:ea typeface="HGPｺﾞｼｯｸM" panose="020B0600000000000000" pitchFamily="50" charset="-128"/>
              </a:rPr>
              <a:t>配慮と比すと、北条家に</a:t>
            </a:r>
          </a:p>
          <a:p>
            <a:pPr algn="ctr" eaLnBrk="1" hangingPunct="1"/>
            <a:r>
              <a:rPr lang="ja-JP" altLang="en-US" dirty="0">
                <a:latin typeface="HGPｺﾞｼｯｸM" panose="020B0600000000000000" pitchFamily="50" charset="-128"/>
                <a:ea typeface="HGPｺﾞｼｯｸM" panose="020B0600000000000000" pitchFamily="50" charset="-128"/>
              </a:rPr>
              <a:t>対しては、あまりに横柄</a:t>
            </a:r>
          </a:p>
        </p:txBody>
      </p:sp>
      <p:sp>
        <p:nvSpPr>
          <p:cNvPr id="19464" name="AutoShape 18"/>
          <p:cNvSpPr>
            <a:spLocks noChangeArrowheads="1"/>
          </p:cNvSpPr>
          <p:nvPr/>
        </p:nvSpPr>
        <p:spPr bwMode="auto">
          <a:xfrm>
            <a:off x="5486400" y="2514600"/>
            <a:ext cx="609600" cy="609600"/>
          </a:xfrm>
          <a:prstGeom prst="downArrow">
            <a:avLst>
              <a:gd name="adj1" fmla="val 50000"/>
              <a:gd name="adj2" fmla="val 25000"/>
            </a:avLst>
          </a:prstGeom>
          <a:solidFill>
            <a:srgbClr val="FF0000"/>
          </a:solidFill>
          <a:ln w="9525">
            <a:solidFill>
              <a:srgbClr val="00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kumimoji="1" sz="1600">
                <a:solidFill>
                  <a:schemeClr val="tx1"/>
                </a:solidFill>
                <a:latin typeface="Verdana" panose="020B0604030504040204" pitchFamily="34" charset="0"/>
                <a:ea typeface="HGS創英角ｺﾞｼｯｸUB" panose="020B0900000000000000" pitchFamily="50" charset="-128"/>
              </a:defRPr>
            </a:lvl1pPr>
            <a:lvl2pPr marL="742950" indent="-285750" eaLnBrk="0" hangingPunct="0">
              <a:defRPr kumimoji="1" sz="1600">
                <a:solidFill>
                  <a:schemeClr val="tx1"/>
                </a:solidFill>
                <a:latin typeface="Verdana" panose="020B0604030504040204" pitchFamily="34" charset="0"/>
                <a:ea typeface="HGS創英角ｺﾞｼｯｸUB" panose="020B0900000000000000" pitchFamily="50" charset="-128"/>
              </a:defRPr>
            </a:lvl2pPr>
            <a:lvl3pPr marL="11430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3pPr>
            <a:lvl4pPr marL="16002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4pPr>
            <a:lvl5pPr marL="20574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5pPr>
            <a:lvl6pPr marL="25146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6pPr>
            <a:lvl7pPr marL="29718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7pPr>
            <a:lvl8pPr marL="34290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8pPr>
            <a:lvl9pPr marL="38862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9pPr>
          </a:lstStyle>
          <a:p>
            <a:pPr eaLnBrk="1" hangingPunct="1"/>
            <a:endParaRPr lang="ja-JP" altLang="en-US"/>
          </a:p>
        </p:txBody>
      </p:sp>
      <p:sp>
        <p:nvSpPr>
          <p:cNvPr id="30739" name="Oval 19"/>
          <p:cNvSpPr>
            <a:spLocks noChangeArrowheads="1"/>
          </p:cNvSpPr>
          <p:nvPr/>
        </p:nvSpPr>
        <p:spPr bwMode="auto">
          <a:xfrm>
            <a:off x="4038600" y="3124200"/>
            <a:ext cx="3505200" cy="609600"/>
          </a:xfrm>
          <a:prstGeom prst="ellipse">
            <a:avLst/>
          </a:prstGeom>
          <a:gradFill rotWithShape="0">
            <a:gsLst>
              <a:gs pos="0">
                <a:srgbClr val="FFCCFF">
                  <a:gamma/>
                  <a:shade val="46275"/>
                  <a:invGamma/>
                </a:srgbClr>
              </a:gs>
              <a:gs pos="50000">
                <a:srgbClr val="FFCCFF"/>
              </a:gs>
              <a:gs pos="100000">
                <a:srgbClr val="FFCCFF">
                  <a:gamma/>
                  <a:shade val="46275"/>
                  <a:invGamma/>
                </a:srgbClr>
              </a:gs>
            </a:gsLst>
            <a:lin ang="5400000" scaled="1"/>
          </a:gradFill>
          <a:ln w="9525">
            <a:solidFill>
              <a:schemeClr val="accent2"/>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pPr algn="ctr">
              <a:defRPr/>
            </a:pPr>
            <a:r>
              <a:rPr lang="ja-JP" altLang="en-US" b="1">
                <a:effectLst>
                  <a:outerShdw blurRad="38100" dist="38100" dir="2700000" algn="tl">
                    <a:srgbClr val="FFFFFF"/>
                  </a:outerShdw>
                </a:effectLst>
                <a:latin typeface="Times New Roman" pitchFamily="18" charset="0"/>
                <a:ea typeface="ＭＳ Ｐゴシック" pitchFamily="50" charset="-128"/>
              </a:rPr>
              <a:t>秀吉政権への臣従拒否</a:t>
            </a:r>
          </a:p>
        </p:txBody>
      </p:sp>
      <p:pic>
        <p:nvPicPr>
          <p:cNvPr id="19466" name="Picture 23" descr="houzyou"/>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8801" y="1143001"/>
            <a:ext cx="1387475" cy="11334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9467" name="Text Box 24"/>
          <p:cNvSpPr txBox="1">
            <a:spLocks noChangeArrowheads="1"/>
          </p:cNvSpPr>
          <p:nvPr/>
        </p:nvSpPr>
        <p:spPr bwMode="auto">
          <a:xfrm>
            <a:off x="3071813" y="5229226"/>
            <a:ext cx="5057795" cy="1323439"/>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600">
                <a:solidFill>
                  <a:schemeClr val="tx1"/>
                </a:solidFill>
                <a:latin typeface="Verdana" panose="020B0604030504040204" pitchFamily="34" charset="0"/>
                <a:ea typeface="HGS創英角ｺﾞｼｯｸUB" panose="020B0900000000000000" pitchFamily="50" charset="-128"/>
              </a:defRPr>
            </a:lvl1pPr>
            <a:lvl2pPr marL="742950" indent="-285750" eaLnBrk="0" hangingPunct="0">
              <a:defRPr kumimoji="1" sz="1600">
                <a:solidFill>
                  <a:schemeClr val="tx1"/>
                </a:solidFill>
                <a:latin typeface="Verdana" panose="020B0604030504040204" pitchFamily="34" charset="0"/>
                <a:ea typeface="HGS創英角ｺﾞｼｯｸUB" panose="020B0900000000000000" pitchFamily="50" charset="-128"/>
              </a:defRPr>
            </a:lvl2pPr>
            <a:lvl3pPr marL="11430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3pPr>
            <a:lvl4pPr marL="16002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4pPr>
            <a:lvl5pPr marL="20574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5pPr>
            <a:lvl6pPr marL="25146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6pPr>
            <a:lvl7pPr marL="29718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7pPr>
            <a:lvl8pPr marL="34290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8pPr>
            <a:lvl9pPr marL="38862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9pPr>
          </a:lstStyle>
          <a:p>
            <a:pPr eaLnBrk="1" hangingPunct="1"/>
            <a:r>
              <a:rPr lang="ja-JP" altLang="en-US" dirty="0">
                <a:latin typeface="HGPｺﾞｼｯｸM" panose="020B0600000000000000" pitchFamily="50" charset="-128"/>
                <a:ea typeface="HGPｺﾞｼｯｸM" panose="020B0600000000000000" pitchFamily="50" charset="-128"/>
              </a:rPr>
              <a:t>・上野で滝川一益を破ったことは、織田政権への反逆行為</a:t>
            </a:r>
          </a:p>
          <a:p>
            <a:pPr eaLnBrk="1" hangingPunct="1"/>
            <a:r>
              <a:rPr lang="ja-JP" altLang="en-US" dirty="0">
                <a:latin typeface="HGPｺﾞｼｯｸM" panose="020B0600000000000000" pitchFamily="50" charset="-128"/>
                <a:ea typeface="HGPｺﾞｼｯｸM" panose="020B0600000000000000" pitchFamily="50" charset="-128"/>
              </a:rPr>
              <a:t>・恩賞として臣下に与える領土が足りない</a:t>
            </a:r>
            <a:r>
              <a:rPr lang="en-US" altLang="ja-JP" dirty="0">
                <a:latin typeface="HGPｺﾞｼｯｸM" panose="020B0600000000000000" pitchFamily="50" charset="-128"/>
                <a:ea typeface="HGPｺﾞｼｯｸM" panose="020B0600000000000000" pitchFamily="50" charset="-128"/>
              </a:rPr>
              <a:t>(</a:t>
            </a:r>
            <a:r>
              <a:rPr lang="ja-JP" altLang="en-US" dirty="0">
                <a:latin typeface="HGPｺﾞｼｯｸM" panose="020B0600000000000000" pitchFamily="50" charset="-128"/>
                <a:ea typeface="HGPｺﾞｼｯｸM" panose="020B0600000000000000" pitchFamily="50" charset="-128"/>
              </a:rPr>
              <a:t>下剋上防止策</a:t>
            </a:r>
            <a:r>
              <a:rPr lang="en-US" altLang="ja-JP" dirty="0">
                <a:latin typeface="HGPｺﾞｼｯｸM" panose="020B0600000000000000" pitchFamily="50" charset="-128"/>
                <a:ea typeface="HGPｺﾞｼｯｸM" panose="020B0600000000000000" pitchFamily="50" charset="-128"/>
              </a:rPr>
              <a:t>)</a:t>
            </a:r>
          </a:p>
          <a:p>
            <a:pPr eaLnBrk="1" hangingPunct="1"/>
            <a:r>
              <a:rPr lang="ja-JP" altLang="en-US" dirty="0">
                <a:latin typeface="HGPｺﾞｼｯｸM" panose="020B0600000000000000" pitchFamily="50" charset="-128"/>
                <a:ea typeface="HGPｺﾞｼｯｸM" panose="020B0600000000000000" pitchFamily="50" charset="-128"/>
              </a:rPr>
              <a:t>・家康を京都から遠くに転封させたい</a:t>
            </a:r>
            <a:r>
              <a:rPr lang="en-US" altLang="ja-JP" dirty="0">
                <a:latin typeface="HGPｺﾞｼｯｸM" panose="020B0600000000000000" pitchFamily="50" charset="-128"/>
                <a:ea typeface="HGPｺﾞｼｯｸM" panose="020B0600000000000000" pitchFamily="50" charset="-128"/>
              </a:rPr>
              <a:t>(</a:t>
            </a:r>
            <a:r>
              <a:rPr lang="ja-JP" altLang="en-US" dirty="0">
                <a:latin typeface="HGPｺﾞｼｯｸM" panose="020B0600000000000000" pitchFamily="50" charset="-128"/>
                <a:ea typeface="HGPｺﾞｼｯｸM" panose="020B0600000000000000" pitchFamily="50" charset="-128"/>
              </a:rPr>
              <a:t>関東が最適地</a:t>
            </a:r>
            <a:r>
              <a:rPr lang="en-US" altLang="ja-JP" dirty="0">
                <a:latin typeface="HGPｺﾞｼｯｸM" panose="020B0600000000000000" pitchFamily="50" charset="-128"/>
                <a:ea typeface="HGPｺﾞｼｯｸM" panose="020B0600000000000000" pitchFamily="50" charset="-128"/>
              </a:rPr>
              <a:t>)</a:t>
            </a:r>
          </a:p>
          <a:p>
            <a:pPr eaLnBrk="1" hangingPunct="1"/>
            <a:r>
              <a:rPr lang="ja-JP" altLang="en-US" dirty="0">
                <a:latin typeface="HGPｺﾞｼｯｸM" panose="020B0600000000000000" pitchFamily="50" charset="-128"/>
                <a:ea typeface="HGPｺﾞｼｯｸM" panose="020B0600000000000000" pitchFamily="50" charset="-128"/>
              </a:rPr>
              <a:t>・関東を制さないと朝廷が天下人として認めない</a:t>
            </a:r>
          </a:p>
          <a:p>
            <a:pPr eaLnBrk="1" hangingPunct="1"/>
            <a:r>
              <a:rPr lang="ja-JP" altLang="en-US" dirty="0">
                <a:latin typeface="HGPｺﾞｼｯｸM" panose="020B0600000000000000" pitchFamily="50" charset="-128"/>
                <a:ea typeface="HGPｺﾞｼｯｸM" panose="020B0600000000000000" pitchFamily="50" charset="-128"/>
              </a:rPr>
              <a:t>・「武田の次は北条」という信長の既定路線に従う　</a:t>
            </a:r>
            <a:r>
              <a:rPr lang="en-US" altLang="ja-JP" dirty="0" err="1">
                <a:latin typeface="HGPｺﾞｼｯｸM" panose="020B0600000000000000" pitchFamily="50" charset="-128"/>
                <a:ea typeface="HGPｺﾞｼｯｸM" panose="020B0600000000000000" pitchFamily="50" charset="-128"/>
              </a:rPr>
              <a:t>etc</a:t>
            </a:r>
            <a:endParaRPr lang="en-US" altLang="ja-JP" dirty="0">
              <a:latin typeface="HGPｺﾞｼｯｸM" panose="020B0600000000000000" pitchFamily="50" charset="-128"/>
              <a:ea typeface="HGPｺﾞｼｯｸM" panose="020B0600000000000000" pitchFamily="50" charset="-128"/>
            </a:endParaRPr>
          </a:p>
        </p:txBody>
      </p:sp>
      <p:sp>
        <p:nvSpPr>
          <p:cNvPr id="19468" name="Text Box 26"/>
          <p:cNvSpPr txBox="1">
            <a:spLocks noChangeArrowheads="1"/>
          </p:cNvSpPr>
          <p:nvPr/>
        </p:nvSpPr>
        <p:spPr bwMode="auto">
          <a:xfrm>
            <a:off x="5241925" y="5535613"/>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600">
                <a:solidFill>
                  <a:schemeClr val="tx1"/>
                </a:solidFill>
                <a:latin typeface="Verdana" panose="020B0604030504040204" pitchFamily="34" charset="0"/>
                <a:ea typeface="HGS創英角ｺﾞｼｯｸUB" panose="020B0900000000000000" pitchFamily="50" charset="-128"/>
              </a:defRPr>
            </a:lvl1pPr>
            <a:lvl2pPr marL="742950" indent="-285750" eaLnBrk="0" hangingPunct="0">
              <a:defRPr kumimoji="1" sz="1600">
                <a:solidFill>
                  <a:schemeClr val="tx1"/>
                </a:solidFill>
                <a:latin typeface="Verdana" panose="020B0604030504040204" pitchFamily="34" charset="0"/>
                <a:ea typeface="HGS創英角ｺﾞｼｯｸUB" panose="020B0900000000000000" pitchFamily="50" charset="-128"/>
              </a:defRPr>
            </a:lvl2pPr>
            <a:lvl3pPr marL="11430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3pPr>
            <a:lvl4pPr marL="16002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4pPr>
            <a:lvl5pPr marL="20574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5pPr>
            <a:lvl6pPr marL="25146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6pPr>
            <a:lvl7pPr marL="29718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7pPr>
            <a:lvl8pPr marL="34290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8pPr>
            <a:lvl9pPr marL="38862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9pPr>
          </a:lstStyle>
          <a:p>
            <a:pPr eaLnBrk="1" hangingPunct="1"/>
            <a:endParaRPr lang="ja-JP" altLang="ja-JP" b="1">
              <a:latin typeface="Times New Roman" panose="02020603050405020304" pitchFamily="18" charset="0"/>
              <a:ea typeface="ＭＳ Ｐゴシック" panose="020B0600070205080204" pitchFamily="50" charset="-128"/>
            </a:endParaRPr>
          </a:p>
        </p:txBody>
      </p:sp>
      <p:sp>
        <p:nvSpPr>
          <p:cNvPr id="19469" name="AutoShape 27"/>
          <p:cNvSpPr>
            <a:spLocks noChangeArrowheads="1"/>
          </p:cNvSpPr>
          <p:nvPr/>
        </p:nvSpPr>
        <p:spPr bwMode="auto">
          <a:xfrm>
            <a:off x="8153400" y="2667000"/>
            <a:ext cx="1981200" cy="990600"/>
          </a:xfrm>
          <a:prstGeom prst="roundRect">
            <a:avLst>
              <a:gd name="adj" fmla="val 16667"/>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Verdana" panose="020B0604030504040204" pitchFamily="34" charset="0"/>
                <a:ea typeface="HGS創英角ｺﾞｼｯｸUB" panose="020B0900000000000000" pitchFamily="50" charset="-128"/>
              </a:defRPr>
            </a:lvl1pPr>
            <a:lvl2pPr marL="742950" indent="-285750" eaLnBrk="0" hangingPunct="0">
              <a:defRPr kumimoji="1" sz="1600">
                <a:solidFill>
                  <a:schemeClr val="tx1"/>
                </a:solidFill>
                <a:latin typeface="Verdana" panose="020B0604030504040204" pitchFamily="34" charset="0"/>
                <a:ea typeface="HGS創英角ｺﾞｼｯｸUB" panose="020B0900000000000000" pitchFamily="50" charset="-128"/>
              </a:defRPr>
            </a:lvl2pPr>
            <a:lvl3pPr marL="11430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3pPr>
            <a:lvl4pPr marL="16002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4pPr>
            <a:lvl5pPr marL="20574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5pPr>
            <a:lvl6pPr marL="25146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6pPr>
            <a:lvl7pPr marL="29718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7pPr>
            <a:lvl8pPr marL="34290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8pPr>
            <a:lvl9pPr marL="38862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9pPr>
          </a:lstStyle>
          <a:p>
            <a:pPr algn="ctr" eaLnBrk="1" hangingPunct="1"/>
            <a:r>
              <a:rPr lang="ja-JP" altLang="en-US" dirty="0">
                <a:latin typeface="HGPｺﾞｼｯｸM" panose="020B0600000000000000" pitchFamily="50" charset="-128"/>
                <a:ea typeface="HGPｺﾞｼｯｸM" panose="020B0600000000000000" pitchFamily="50" charset="-128"/>
              </a:rPr>
              <a:t>支城網整備と小田原</a:t>
            </a:r>
          </a:p>
          <a:p>
            <a:pPr algn="ctr" eaLnBrk="1" hangingPunct="1"/>
            <a:r>
              <a:rPr lang="ja-JP" altLang="en-US" dirty="0">
                <a:latin typeface="HGPｺﾞｼｯｸM" panose="020B0600000000000000" pitchFamily="50" charset="-128"/>
                <a:ea typeface="HGPｺﾞｼｯｸM" panose="020B0600000000000000" pitchFamily="50" charset="-128"/>
              </a:rPr>
              <a:t>大外郭構築による</a:t>
            </a:r>
          </a:p>
          <a:p>
            <a:pPr algn="ctr" eaLnBrk="1" hangingPunct="1"/>
            <a:r>
              <a:rPr lang="ja-JP" altLang="en-US" dirty="0">
                <a:latin typeface="HGPｺﾞｼｯｸM" panose="020B0600000000000000" pitchFamily="50" charset="-128"/>
                <a:ea typeface="HGPｺﾞｼｯｸM" panose="020B0600000000000000" pitchFamily="50" charset="-128"/>
              </a:rPr>
              <a:t>防御体制への過信</a:t>
            </a:r>
          </a:p>
        </p:txBody>
      </p:sp>
      <p:sp>
        <p:nvSpPr>
          <p:cNvPr id="19470" name="AutoShape 31"/>
          <p:cNvSpPr>
            <a:spLocks noChangeArrowheads="1"/>
          </p:cNvSpPr>
          <p:nvPr/>
        </p:nvSpPr>
        <p:spPr bwMode="auto">
          <a:xfrm>
            <a:off x="8153400" y="3657600"/>
            <a:ext cx="1981200" cy="990600"/>
          </a:xfrm>
          <a:prstGeom prst="roundRect">
            <a:avLst>
              <a:gd name="adj" fmla="val 16667"/>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Verdana" panose="020B0604030504040204" pitchFamily="34" charset="0"/>
                <a:ea typeface="HGS創英角ｺﾞｼｯｸUB" panose="020B0900000000000000" pitchFamily="50" charset="-128"/>
              </a:defRPr>
            </a:lvl1pPr>
            <a:lvl2pPr marL="742950" indent="-285750" eaLnBrk="0" hangingPunct="0">
              <a:defRPr kumimoji="1" sz="1600">
                <a:solidFill>
                  <a:schemeClr val="tx1"/>
                </a:solidFill>
                <a:latin typeface="Verdana" panose="020B0604030504040204" pitchFamily="34" charset="0"/>
                <a:ea typeface="HGS創英角ｺﾞｼｯｸUB" panose="020B0900000000000000" pitchFamily="50" charset="-128"/>
              </a:defRPr>
            </a:lvl2pPr>
            <a:lvl3pPr marL="11430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3pPr>
            <a:lvl4pPr marL="16002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4pPr>
            <a:lvl5pPr marL="20574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5pPr>
            <a:lvl6pPr marL="25146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6pPr>
            <a:lvl7pPr marL="29718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7pPr>
            <a:lvl8pPr marL="34290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8pPr>
            <a:lvl9pPr marL="38862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9pPr>
          </a:lstStyle>
          <a:p>
            <a:pPr algn="ctr" eaLnBrk="1" hangingPunct="1"/>
            <a:r>
              <a:rPr lang="ja-JP" altLang="en-US" dirty="0">
                <a:latin typeface="HGPｺﾞｼｯｸM" panose="020B0600000000000000" pitchFamily="50" charset="-128"/>
                <a:ea typeface="HGPｺﾞｼｯｸM" panose="020B0600000000000000" pitchFamily="50" charset="-128"/>
              </a:rPr>
              <a:t>徳川・伊達との三国</a:t>
            </a:r>
          </a:p>
          <a:p>
            <a:pPr algn="ctr" eaLnBrk="1" hangingPunct="1"/>
            <a:r>
              <a:rPr lang="ja-JP" altLang="en-US" dirty="0">
                <a:latin typeface="HGPｺﾞｼｯｸM" panose="020B0600000000000000" pitchFamily="50" charset="-128"/>
                <a:ea typeface="HGPｺﾞｼｯｸM" panose="020B0600000000000000" pitchFamily="50" charset="-128"/>
              </a:rPr>
              <a:t>同盟への過大な期待</a:t>
            </a:r>
          </a:p>
          <a:p>
            <a:pPr algn="ctr" eaLnBrk="1" hangingPunct="1"/>
            <a:r>
              <a:rPr lang="en-US" altLang="ja-JP" dirty="0">
                <a:latin typeface="HGPｺﾞｼｯｸM" panose="020B0600000000000000" pitchFamily="50" charset="-128"/>
                <a:ea typeface="HGPｺﾞｼｯｸM" panose="020B0600000000000000" pitchFamily="50" charset="-128"/>
              </a:rPr>
              <a:t>(</a:t>
            </a:r>
            <a:r>
              <a:rPr lang="ja-JP" altLang="en-US" dirty="0">
                <a:latin typeface="HGPｺﾞｼｯｸM" panose="020B0600000000000000" pitchFamily="50" charset="-128"/>
                <a:ea typeface="HGPｺﾞｼｯｸM" panose="020B0600000000000000" pitchFamily="50" charset="-128"/>
              </a:rPr>
              <a:t>武田・今川との成功</a:t>
            </a:r>
          </a:p>
          <a:p>
            <a:pPr algn="ctr" eaLnBrk="1" hangingPunct="1"/>
            <a:r>
              <a:rPr lang="ja-JP" altLang="en-US" dirty="0">
                <a:latin typeface="HGPｺﾞｼｯｸM" panose="020B0600000000000000" pitchFamily="50" charset="-128"/>
                <a:ea typeface="HGPｺﾞｼｯｸM" panose="020B0600000000000000" pitchFamily="50" charset="-128"/>
              </a:rPr>
              <a:t>体験が裏目に出る</a:t>
            </a:r>
            <a:r>
              <a:rPr lang="en-US" altLang="ja-JP" dirty="0">
                <a:latin typeface="HGPｺﾞｼｯｸM" panose="020B0600000000000000" pitchFamily="50" charset="-128"/>
                <a:ea typeface="HGPｺﾞｼｯｸM" panose="020B0600000000000000" pitchFamily="50" charset="-128"/>
              </a:rPr>
              <a:t>)</a:t>
            </a:r>
          </a:p>
        </p:txBody>
      </p:sp>
      <p:sp>
        <p:nvSpPr>
          <p:cNvPr id="19471" name="AutoShape 30"/>
          <p:cNvSpPr>
            <a:spLocks noChangeArrowheads="1"/>
          </p:cNvSpPr>
          <p:nvPr/>
        </p:nvSpPr>
        <p:spPr bwMode="auto">
          <a:xfrm>
            <a:off x="7467600" y="3200400"/>
            <a:ext cx="685800" cy="457200"/>
          </a:xfrm>
          <a:prstGeom prst="leftArrow">
            <a:avLst>
              <a:gd name="adj1" fmla="val 50000"/>
              <a:gd name="adj2" fmla="val 37500"/>
            </a:avLst>
          </a:prstGeom>
          <a:solidFill>
            <a:srgbClr val="FF0000"/>
          </a:solidFill>
          <a:ln w="9525">
            <a:solidFill>
              <a:srgbClr val="00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Verdana" panose="020B0604030504040204" pitchFamily="34" charset="0"/>
                <a:ea typeface="HGS創英角ｺﾞｼｯｸUB" panose="020B0900000000000000" pitchFamily="50" charset="-128"/>
              </a:defRPr>
            </a:lvl1pPr>
            <a:lvl2pPr marL="742950" indent="-285750" eaLnBrk="0" hangingPunct="0">
              <a:defRPr kumimoji="1" sz="1600">
                <a:solidFill>
                  <a:schemeClr val="tx1"/>
                </a:solidFill>
                <a:latin typeface="Verdana" panose="020B0604030504040204" pitchFamily="34" charset="0"/>
                <a:ea typeface="HGS創英角ｺﾞｼｯｸUB" panose="020B0900000000000000" pitchFamily="50" charset="-128"/>
              </a:defRPr>
            </a:lvl2pPr>
            <a:lvl3pPr marL="11430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3pPr>
            <a:lvl4pPr marL="16002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4pPr>
            <a:lvl5pPr marL="20574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5pPr>
            <a:lvl6pPr marL="25146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6pPr>
            <a:lvl7pPr marL="29718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7pPr>
            <a:lvl8pPr marL="34290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8pPr>
            <a:lvl9pPr marL="38862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9pPr>
          </a:lstStyle>
          <a:p>
            <a:pPr eaLnBrk="1" hangingPunct="1"/>
            <a:endParaRPr lang="ja-JP" altLang="en-US"/>
          </a:p>
        </p:txBody>
      </p:sp>
      <p:pic>
        <p:nvPicPr>
          <p:cNvPr id="19472" name="Picture 36" descr="57kiri"/>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28800" y="5229226"/>
            <a:ext cx="1371600" cy="13239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9473" name="Text Box 38"/>
          <p:cNvSpPr txBox="1">
            <a:spLocks noChangeArrowheads="1"/>
          </p:cNvSpPr>
          <p:nvPr/>
        </p:nvSpPr>
        <p:spPr bwMode="auto">
          <a:xfrm>
            <a:off x="8256589" y="5229225"/>
            <a:ext cx="3262432" cy="1323439"/>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600">
                <a:solidFill>
                  <a:schemeClr val="tx1"/>
                </a:solidFill>
                <a:latin typeface="Verdana" panose="020B0604030504040204" pitchFamily="34" charset="0"/>
                <a:ea typeface="HGS創英角ｺﾞｼｯｸUB" panose="020B0900000000000000" pitchFamily="50" charset="-128"/>
              </a:defRPr>
            </a:lvl1pPr>
            <a:lvl2pPr marL="742950" indent="-285750" eaLnBrk="0" hangingPunct="0">
              <a:defRPr kumimoji="1" sz="1600">
                <a:solidFill>
                  <a:schemeClr val="tx1"/>
                </a:solidFill>
                <a:latin typeface="Verdana" panose="020B0604030504040204" pitchFamily="34" charset="0"/>
                <a:ea typeface="HGS創英角ｺﾞｼｯｸUB" panose="020B0900000000000000" pitchFamily="50" charset="-128"/>
              </a:defRPr>
            </a:lvl2pPr>
            <a:lvl3pPr marL="11430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3pPr>
            <a:lvl4pPr marL="16002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4pPr>
            <a:lvl5pPr marL="20574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5pPr>
            <a:lvl6pPr marL="25146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6pPr>
            <a:lvl7pPr marL="29718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7pPr>
            <a:lvl8pPr marL="34290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8pPr>
            <a:lvl9pPr marL="38862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9pPr>
          </a:lstStyle>
          <a:p>
            <a:pPr eaLnBrk="1" hangingPunct="1"/>
            <a:r>
              <a:rPr lang="ja-JP" altLang="en-US" dirty="0">
                <a:latin typeface="HGSｺﾞｼｯｸM" panose="020B0600000000000000" pitchFamily="50" charset="-128"/>
                <a:ea typeface="HGSｺﾞｼｯｸM" panose="020B0600000000000000" pitchFamily="50" charset="-128"/>
              </a:rPr>
              <a:t>また別に、名胡桃城事件が秀吉の</a:t>
            </a:r>
          </a:p>
          <a:p>
            <a:pPr eaLnBrk="1" hangingPunct="1"/>
            <a:r>
              <a:rPr lang="ja-JP" altLang="en-US" dirty="0">
                <a:latin typeface="HGSｺﾞｼｯｸM" panose="020B0600000000000000" pitchFamily="50" charset="-128"/>
                <a:ea typeface="HGSｺﾞｼｯｸM" panose="020B0600000000000000" pitchFamily="50" charset="-128"/>
              </a:rPr>
              <a:t>陰謀という説もあり。それについ</a:t>
            </a:r>
          </a:p>
          <a:p>
            <a:pPr eaLnBrk="1" hangingPunct="1"/>
            <a:r>
              <a:rPr lang="ja-JP" altLang="en-US" dirty="0">
                <a:latin typeface="HGSｺﾞｼｯｸM" panose="020B0600000000000000" pitchFamily="50" charset="-128"/>
                <a:ea typeface="HGSｺﾞｼｯｸM" panose="020B0600000000000000" pitchFamily="50" charset="-128"/>
              </a:rPr>
              <a:t>ては、森田善明氏著の</a:t>
            </a:r>
            <a:r>
              <a:rPr lang="en-US" altLang="ja-JP" dirty="0">
                <a:latin typeface="HGSｺﾞｼｯｸM" panose="020B0600000000000000" pitchFamily="50" charset="-128"/>
                <a:ea typeface="HGSｺﾞｼｯｸM" panose="020B0600000000000000" pitchFamily="50" charset="-128"/>
              </a:rPr>
              <a:t>『</a:t>
            </a:r>
            <a:r>
              <a:rPr lang="ja-JP" altLang="en-US" dirty="0">
                <a:latin typeface="HGSｺﾞｼｯｸM" panose="020B0600000000000000" pitchFamily="50" charset="-128"/>
                <a:ea typeface="HGSｺﾞｼｯｸM" panose="020B0600000000000000" pitchFamily="50" charset="-128"/>
              </a:rPr>
              <a:t>北条氏滅</a:t>
            </a:r>
          </a:p>
          <a:p>
            <a:pPr eaLnBrk="1" hangingPunct="1"/>
            <a:r>
              <a:rPr lang="ja-JP" altLang="en-US" dirty="0">
                <a:latin typeface="HGSｺﾞｼｯｸM" panose="020B0600000000000000" pitchFamily="50" charset="-128"/>
                <a:ea typeface="HGSｺﾞｼｯｸM" panose="020B0600000000000000" pitchFamily="50" charset="-128"/>
              </a:rPr>
              <a:t>亡と秀吉の策謀</a:t>
            </a:r>
            <a:r>
              <a:rPr lang="en-US" altLang="ja-JP" dirty="0">
                <a:latin typeface="HGSｺﾞｼｯｸM" panose="020B0600000000000000" pitchFamily="50" charset="-128"/>
                <a:ea typeface="HGSｺﾞｼｯｸM" panose="020B0600000000000000" pitchFamily="50" charset="-128"/>
              </a:rPr>
              <a:t>』(</a:t>
            </a:r>
            <a:r>
              <a:rPr lang="ja-JP" altLang="en-US" dirty="0">
                <a:latin typeface="HGSｺﾞｼｯｸM" panose="020B0600000000000000" pitchFamily="50" charset="-128"/>
                <a:ea typeface="HGSｺﾞｼｯｸM" panose="020B0600000000000000" pitchFamily="50" charset="-128"/>
              </a:rPr>
              <a:t>洋泉社新書</a:t>
            </a:r>
            <a:r>
              <a:rPr lang="en-US" altLang="ja-JP" dirty="0">
                <a:latin typeface="HGSｺﾞｼｯｸM" panose="020B0600000000000000" pitchFamily="50" charset="-128"/>
                <a:ea typeface="HGSｺﾞｼｯｸM" panose="020B0600000000000000" pitchFamily="50" charset="-128"/>
              </a:rPr>
              <a:t>)</a:t>
            </a:r>
            <a:r>
              <a:rPr lang="ja-JP" altLang="en-US" dirty="0">
                <a:latin typeface="HGSｺﾞｼｯｸM" panose="020B0600000000000000" pitchFamily="50" charset="-128"/>
                <a:ea typeface="HGSｺﾞｼｯｸM" panose="020B0600000000000000" pitchFamily="50" charset="-128"/>
              </a:rPr>
              <a:t>を</a:t>
            </a:r>
          </a:p>
          <a:p>
            <a:pPr eaLnBrk="1" hangingPunct="1"/>
            <a:r>
              <a:rPr lang="ja-JP" altLang="en-US" dirty="0">
                <a:latin typeface="HGSｺﾞｼｯｸM" panose="020B0600000000000000" pitchFamily="50" charset="-128"/>
                <a:ea typeface="HGSｺﾞｼｯｸM" panose="020B0600000000000000" pitchFamily="50" charset="-128"/>
              </a:rPr>
              <a:t>ご参照下さい。</a:t>
            </a:r>
          </a:p>
        </p:txBody>
      </p:sp>
      <p:sp>
        <p:nvSpPr>
          <p:cNvPr id="19474" name="AutoShape 40"/>
          <p:cNvSpPr>
            <a:spLocks noChangeArrowheads="1"/>
          </p:cNvSpPr>
          <p:nvPr/>
        </p:nvSpPr>
        <p:spPr bwMode="auto">
          <a:xfrm>
            <a:off x="1981200" y="2743200"/>
            <a:ext cx="1524000" cy="990600"/>
          </a:xfrm>
          <a:prstGeom prst="roundRect">
            <a:avLst>
              <a:gd name="adj" fmla="val 16667"/>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Verdana" panose="020B0604030504040204" pitchFamily="34" charset="0"/>
                <a:ea typeface="HGS創英角ｺﾞｼｯｸUB" panose="020B0900000000000000" pitchFamily="50" charset="-128"/>
              </a:defRPr>
            </a:lvl1pPr>
            <a:lvl2pPr marL="742950" indent="-285750" eaLnBrk="0" hangingPunct="0">
              <a:defRPr kumimoji="1" sz="1600">
                <a:solidFill>
                  <a:schemeClr val="tx1"/>
                </a:solidFill>
                <a:latin typeface="Verdana" panose="020B0604030504040204" pitchFamily="34" charset="0"/>
                <a:ea typeface="HGS創英角ｺﾞｼｯｸUB" panose="020B0900000000000000" pitchFamily="50" charset="-128"/>
              </a:defRPr>
            </a:lvl2pPr>
            <a:lvl3pPr marL="11430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3pPr>
            <a:lvl4pPr marL="16002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4pPr>
            <a:lvl5pPr marL="20574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5pPr>
            <a:lvl6pPr marL="25146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6pPr>
            <a:lvl7pPr marL="29718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7pPr>
            <a:lvl8pPr marL="34290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8pPr>
            <a:lvl9pPr marL="38862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9pPr>
          </a:lstStyle>
          <a:p>
            <a:pPr algn="ctr" eaLnBrk="1" hangingPunct="1"/>
            <a:r>
              <a:rPr lang="ja-JP" altLang="en-US" dirty="0">
                <a:latin typeface="HGPｺﾞｼｯｸM" panose="020B0600000000000000" pitchFamily="50" charset="-128"/>
                <a:ea typeface="HGPｺﾞｼｯｸM" panose="020B0600000000000000" pitchFamily="50" charset="-128"/>
              </a:rPr>
              <a:t>領国統治シス</a:t>
            </a:r>
          </a:p>
          <a:p>
            <a:pPr algn="ctr" eaLnBrk="1" hangingPunct="1"/>
            <a:r>
              <a:rPr lang="ja-JP" altLang="en-US" dirty="0">
                <a:latin typeface="HGPｺﾞｼｯｸM" panose="020B0600000000000000" pitchFamily="50" charset="-128"/>
                <a:ea typeface="HGPｺﾞｼｯｸM" panose="020B0600000000000000" pitchFamily="50" charset="-128"/>
              </a:rPr>
              <a:t>テムが余りに</a:t>
            </a:r>
          </a:p>
          <a:p>
            <a:pPr algn="ctr" eaLnBrk="1" hangingPunct="1"/>
            <a:r>
              <a:rPr lang="ja-JP" altLang="en-US" dirty="0">
                <a:latin typeface="HGPｺﾞｼｯｸM" panose="020B0600000000000000" pitchFamily="50" charset="-128"/>
                <a:ea typeface="HGPｺﾞｼｯｸM" panose="020B0600000000000000" pitchFamily="50" charset="-128"/>
              </a:rPr>
              <a:t>違い過ぎる</a:t>
            </a:r>
          </a:p>
        </p:txBody>
      </p:sp>
      <p:sp>
        <p:nvSpPr>
          <p:cNvPr id="19475" name="AutoShape 41"/>
          <p:cNvSpPr>
            <a:spLocks noChangeArrowheads="1"/>
          </p:cNvSpPr>
          <p:nvPr/>
        </p:nvSpPr>
        <p:spPr bwMode="auto">
          <a:xfrm>
            <a:off x="3429000" y="3200400"/>
            <a:ext cx="685800" cy="457200"/>
          </a:xfrm>
          <a:prstGeom prst="rightArrow">
            <a:avLst>
              <a:gd name="adj1" fmla="val 50000"/>
              <a:gd name="adj2" fmla="val 37500"/>
            </a:avLst>
          </a:prstGeom>
          <a:solidFill>
            <a:srgbClr val="FF0000"/>
          </a:solidFill>
          <a:ln w="9525">
            <a:solidFill>
              <a:srgbClr val="00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Verdana" panose="020B0604030504040204" pitchFamily="34" charset="0"/>
                <a:ea typeface="HGS創英角ｺﾞｼｯｸUB" panose="020B0900000000000000" pitchFamily="50" charset="-128"/>
              </a:defRPr>
            </a:lvl1pPr>
            <a:lvl2pPr marL="742950" indent="-285750" eaLnBrk="0" hangingPunct="0">
              <a:defRPr kumimoji="1" sz="1600">
                <a:solidFill>
                  <a:schemeClr val="tx1"/>
                </a:solidFill>
                <a:latin typeface="Verdana" panose="020B0604030504040204" pitchFamily="34" charset="0"/>
                <a:ea typeface="HGS創英角ｺﾞｼｯｸUB" panose="020B0900000000000000" pitchFamily="50" charset="-128"/>
              </a:defRPr>
            </a:lvl2pPr>
            <a:lvl3pPr marL="11430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3pPr>
            <a:lvl4pPr marL="16002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4pPr>
            <a:lvl5pPr marL="20574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5pPr>
            <a:lvl6pPr marL="25146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6pPr>
            <a:lvl7pPr marL="29718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7pPr>
            <a:lvl8pPr marL="34290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8pPr>
            <a:lvl9pPr marL="38862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9pPr>
          </a:lstStyle>
          <a:p>
            <a:pPr eaLnBrk="1" hangingPunct="1"/>
            <a:endParaRPr lang="ja-JP" altLang="en-US"/>
          </a:p>
        </p:txBody>
      </p:sp>
      <p:sp>
        <p:nvSpPr>
          <p:cNvPr id="19476" name="AutoShape 46"/>
          <p:cNvSpPr>
            <a:spLocks noChangeArrowheads="1"/>
          </p:cNvSpPr>
          <p:nvPr/>
        </p:nvSpPr>
        <p:spPr bwMode="auto">
          <a:xfrm>
            <a:off x="1981200" y="3733800"/>
            <a:ext cx="1524000" cy="1066800"/>
          </a:xfrm>
          <a:prstGeom prst="roundRect">
            <a:avLst>
              <a:gd name="adj" fmla="val 16667"/>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Verdana" panose="020B0604030504040204" pitchFamily="34" charset="0"/>
                <a:ea typeface="HGS創英角ｺﾞｼｯｸUB" panose="020B0900000000000000" pitchFamily="50" charset="-128"/>
              </a:defRPr>
            </a:lvl1pPr>
            <a:lvl2pPr marL="742950" indent="-285750" eaLnBrk="0" hangingPunct="0">
              <a:defRPr kumimoji="1" sz="1600">
                <a:solidFill>
                  <a:schemeClr val="tx1"/>
                </a:solidFill>
                <a:latin typeface="Verdana" panose="020B0604030504040204" pitchFamily="34" charset="0"/>
                <a:ea typeface="HGS創英角ｺﾞｼｯｸUB" panose="020B0900000000000000" pitchFamily="50" charset="-128"/>
              </a:defRPr>
            </a:lvl2pPr>
            <a:lvl3pPr marL="11430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3pPr>
            <a:lvl4pPr marL="16002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4pPr>
            <a:lvl5pPr marL="20574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5pPr>
            <a:lvl6pPr marL="25146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6pPr>
            <a:lvl7pPr marL="29718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7pPr>
            <a:lvl8pPr marL="34290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8pPr>
            <a:lvl9pPr marL="38862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9pPr>
          </a:lstStyle>
          <a:p>
            <a:pPr algn="ctr" eaLnBrk="1" hangingPunct="1"/>
            <a:r>
              <a:rPr lang="ja-JP" altLang="en-US" dirty="0">
                <a:latin typeface="HGPｺﾞｼｯｸM" panose="020B0600000000000000" pitchFamily="50" charset="-128"/>
                <a:ea typeface="HGPｺﾞｼｯｸM" panose="020B0600000000000000" pitchFamily="50" charset="-128"/>
              </a:rPr>
              <a:t>関東独立国家</a:t>
            </a:r>
          </a:p>
          <a:p>
            <a:pPr algn="ctr" eaLnBrk="1" hangingPunct="1"/>
            <a:r>
              <a:rPr lang="ja-JP" altLang="en-US" dirty="0">
                <a:latin typeface="HGPｺﾞｼｯｸM" panose="020B0600000000000000" pitchFamily="50" charset="-128"/>
                <a:ea typeface="HGPｺﾞｼｯｸM" panose="020B0600000000000000" pitchFamily="50" charset="-128"/>
              </a:rPr>
              <a:t>構想</a:t>
            </a:r>
            <a:r>
              <a:rPr lang="en-US" altLang="ja-JP" dirty="0">
                <a:latin typeface="HGPｺﾞｼｯｸM" panose="020B0600000000000000" pitchFamily="50" charset="-128"/>
                <a:ea typeface="HGPｺﾞｼｯｸM" panose="020B0600000000000000" pitchFamily="50" charset="-128"/>
              </a:rPr>
              <a:t>(</a:t>
            </a:r>
            <a:r>
              <a:rPr lang="ja-JP" altLang="en-US" dirty="0">
                <a:latin typeface="HGPｺﾞｼｯｸM" panose="020B0600000000000000" pitchFamily="50" charset="-128"/>
                <a:ea typeface="HGPｺﾞｼｯｸM" panose="020B0600000000000000" pitchFamily="50" charset="-128"/>
              </a:rPr>
              <a:t>関東を国</a:t>
            </a:r>
          </a:p>
          <a:p>
            <a:pPr algn="ctr" eaLnBrk="1" hangingPunct="1"/>
            <a:r>
              <a:rPr lang="ja-JP" altLang="en-US" dirty="0">
                <a:latin typeface="HGPｺﾞｼｯｸM" panose="020B0600000000000000" pitchFamily="50" charset="-128"/>
                <a:ea typeface="HGPｺﾞｼｯｸM" panose="020B0600000000000000" pitchFamily="50" charset="-128"/>
              </a:rPr>
              <a:t>家として統治す</a:t>
            </a:r>
          </a:p>
          <a:p>
            <a:pPr algn="ctr" eaLnBrk="1" hangingPunct="1"/>
            <a:r>
              <a:rPr lang="ja-JP" altLang="en-US" dirty="0">
                <a:latin typeface="HGPｺﾞｼｯｸM" panose="020B0600000000000000" pitchFamily="50" charset="-128"/>
                <a:ea typeface="HGPｺﾞｼｯｸM" panose="020B0600000000000000" pitchFamily="50" charset="-128"/>
              </a:rPr>
              <a:t>るという思想</a:t>
            </a:r>
            <a:r>
              <a:rPr lang="en-US" altLang="ja-JP" dirty="0">
                <a:latin typeface="HGPｺﾞｼｯｸM" panose="020B0600000000000000" pitchFamily="50" charset="-128"/>
                <a:ea typeface="HGPｺﾞｼｯｸM" panose="020B0600000000000000" pitchFamily="50" charset="-128"/>
              </a:rPr>
              <a:t>)</a:t>
            </a:r>
          </a:p>
        </p:txBody>
      </p:sp>
      <p:sp>
        <p:nvSpPr>
          <p:cNvPr id="19477" name="AutoShape 49"/>
          <p:cNvSpPr>
            <a:spLocks noChangeArrowheads="1"/>
          </p:cNvSpPr>
          <p:nvPr/>
        </p:nvSpPr>
        <p:spPr bwMode="auto">
          <a:xfrm>
            <a:off x="5562600" y="3733800"/>
            <a:ext cx="533400" cy="381000"/>
          </a:xfrm>
          <a:prstGeom prst="upArrow">
            <a:avLst>
              <a:gd name="adj1" fmla="val 50000"/>
              <a:gd name="adj2" fmla="val 25000"/>
            </a:avLst>
          </a:prstGeom>
          <a:solidFill>
            <a:srgbClr val="F40000"/>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kumimoji="1" sz="1600">
                <a:solidFill>
                  <a:schemeClr val="tx1"/>
                </a:solidFill>
                <a:latin typeface="Verdana" panose="020B0604030504040204" pitchFamily="34" charset="0"/>
                <a:ea typeface="HGS創英角ｺﾞｼｯｸUB" panose="020B0900000000000000" pitchFamily="50" charset="-128"/>
              </a:defRPr>
            </a:lvl1pPr>
            <a:lvl2pPr marL="742950" indent="-285750" eaLnBrk="0" hangingPunct="0">
              <a:defRPr kumimoji="1" sz="1600">
                <a:solidFill>
                  <a:schemeClr val="tx1"/>
                </a:solidFill>
                <a:latin typeface="Verdana" panose="020B0604030504040204" pitchFamily="34" charset="0"/>
                <a:ea typeface="HGS創英角ｺﾞｼｯｸUB" panose="020B0900000000000000" pitchFamily="50" charset="-128"/>
              </a:defRPr>
            </a:lvl2pPr>
            <a:lvl3pPr marL="11430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3pPr>
            <a:lvl4pPr marL="16002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4pPr>
            <a:lvl5pPr marL="20574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5pPr>
            <a:lvl6pPr marL="25146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6pPr>
            <a:lvl7pPr marL="29718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7pPr>
            <a:lvl8pPr marL="34290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8pPr>
            <a:lvl9pPr marL="38862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9pPr>
          </a:lstStyle>
          <a:p>
            <a:pPr eaLnBrk="1" hangingPunct="1"/>
            <a:endParaRPr lang="ja-JP" altLang="en-US"/>
          </a:p>
        </p:txBody>
      </p:sp>
      <p:sp>
        <p:nvSpPr>
          <p:cNvPr id="19478" name="Text Box 50"/>
          <p:cNvSpPr txBox="1">
            <a:spLocks noChangeArrowheads="1"/>
          </p:cNvSpPr>
          <p:nvPr/>
        </p:nvSpPr>
        <p:spPr bwMode="auto">
          <a:xfrm>
            <a:off x="6858000" y="1447800"/>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600">
                <a:solidFill>
                  <a:schemeClr val="tx1"/>
                </a:solidFill>
                <a:latin typeface="Verdana" panose="020B0604030504040204" pitchFamily="34" charset="0"/>
                <a:ea typeface="HGS創英角ｺﾞｼｯｸUB" panose="020B0900000000000000" pitchFamily="50" charset="-128"/>
              </a:defRPr>
            </a:lvl1pPr>
            <a:lvl2pPr marL="742950" indent="-285750" eaLnBrk="0" hangingPunct="0">
              <a:defRPr kumimoji="1" sz="1600">
                <a:solidFill>
                  <a:schemeClr val="tx1"/>
                </a:solidFill>
                <a:latin typeface="Verdana" panose="020B0604030504040204" pitchFamily="34" charset="0"/>
                <a:ea typeface="HGS創英角ｺﾞｼｯｸUB" panose="020B0900000000000000" pitchFamily="50" charset="-128"/>
              </a:defRPr>
            </a:lvl2pPr>
            <a:lvl3pPr marL="11430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3pPr>
            <a:lvl4pPr marL="16002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4pPr>
            <a:lvl5pPr marL="20574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5pPr>
            <a:lvl6pPr marL="25146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6pPr>
            <a:lvl7pPr marL="29718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7pPr>
            <a:lvl8pPr marL="34290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8pPr>
            <a:lvl9pPr marL="38862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9pPr>
          </a:lstStyle>
          <a:p>
            <a:pPr eaLnBrk="1" hangingPunct="1"/>
            <a:endParaRPr lang="ja-JP" altLang="ja-JP" sz="1400">
              <a:ea typeface="ＭＳ Ｐゴシック" panose="020B0600070205080204" pitchFamily="50" charset="-128"/>
            </a:endParaRPr>
          </a:p>
        </p:txBody>
      </p:sp>
      <p:sp>
        <p:nvSpPr>
          <p:cNvPr id="30772" name="Rectangle 52"/>
          <p:cNvSpPr>
            <a:spLocks noChangeArrowheads="1"/>
          </p:cNvSpPr>
          <p:nvPr/>
        </p:nvSpPr>
        <p:spPr bwMode="auto">
          <a:xfrm>
            <a:off x="1828800" y="762000"/>
            <a:ext cx="1371600" cy="38100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pPr algn="ctr">
              <a:defRPr/>
            </a:pPr>
            <a:endParaRPr lang="ja-JP" altLang="ja-JP" b="1">
              <a:effectLst>
                <a:outerShdw blurRad="38100" dist="38100" dir="2700000" algn="tl">
                  <a:srgbClr val="FFFFFF"/>
                </a:outerShdw>
              </a:effectLst>
              <a:latin typeface="Times New Roman" pitchFamily="18" charset="0"/>
              <a:ea typeface="ＭＳ Ｐゴシック" pitchFamily="50" charset="-128"/>
            </a:endParaRPr>
          </a:p>
        </p:txBody>
      </p:sp>
      <p:sp>
        <p:nvSpPr>
          <p:cNvPr id="19480" name="Text Box 53"/>
          <p:cNvSpPr txBox="1">
            <a:spLocks noChangeArrowheads="1"/>
          </p:cNvSpPr>
          <p:nvPr/>
        </p:nvSpPr>
        <p:spPr bwMode="auto">
          <a:xfrm>
            <a:off x="2982912" y="211931"/>
            <a:ext cx="61610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Verdana" panose="020B0604030504040204" pitchFamily="34" charset="0"/>
                <a:ea typeface="HGS創英角ｺﾞｼｯｸUB" panose="020B0900000000000000" pitchFamily="50" charset="-128"/>
              </a:defRPr>
            </a:lvl1pPr>
            <a:lvl2pPr marL="742950" indent="-285750" eaLnBrk="0" hangingPunct="0">
              <a:defRPr kumimoji="1" sz="1600">
                <a:solidFill>
                  <a:schemeClr val="tx1"/>
                </a:solidFill>
                <a:latin typeface="Verdana" panose="020B0604030504040204" pitchFamily="34" charset="0"/>
                <a:ea typeface="HGS創英角ｺﾞｼｯｸUB" panose="020B0900000000000000" pitchFamily="50" charset="-128"/>
              </a:defRPr>
            </a:lvl2pPr>
            <a:lvl3pPr marL="11430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3pPr>
            <a:lvl4pPr marL="16002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4pPr>
            <a:lvl5pPr marL="20574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5pPr>
            <a:lvl6pPr marL="25146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6pPr>
            <a:lvl7pPr marL="29718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7pPr>
            <a:lvl8pPr marL="34290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8pPr>
            <a:lvl9pPr marL="38862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9pPr>
          </a:lstStyle>
          <a:p>
            <a:pPr algn="just" eaLnBrk="1" hangingPunct="1"/>
            <a:r>
              <a:rPr lang="ja-JP" altLang="en-US" sz="2800" dirty="0"/>
              <a:t>北条氏が秀吉に臣従しなかった理由</a:t>
            </a:r>
          </a:p>
        </p:txBody>
      </p:sp>
      <p:sp>
        <p:nvSpPr>
          <p:cNvPr id="19481" name="Text Box 54"/>
          <p:cNvSpPr txBox="1">
            <a:spLocks noChangeArrowheads="1"/>
          </p:cNvSpPr>
          <p:nvPr/>
        </p:nvSpPr>
        <p:spPr bwMode="auto">
          <a:xfrm>
            <a:off x="1774825" y="765175"/>
            <a:ext cx="1441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Verdana" panose="020B0604030504040204" pitchFamily="34" charset="0"/>
                <a:ea typeface="HGS創英角ｺﾞｼｯｸUB" panose="020B0900000000000000" pitchFamily="50" charset="-128"/>
              </a:defRPr>
            </a:lvl1pPr>
            <a:lvl2pPr marL="742950" indent="-285750" eaLnBrk="0" hangingPunct="0">
              <a:defRPr kumimoji="1" sz="1600">
                <a:solidFill>
                  <a:schemeClr val="tx1"/>
                </a:solidFill>
                <a:latin typeface="Verdana" panose="020B0604030504040204" pitchFamily="34" charset="0"/>
                <a:ea typeface="HGS創英角ｺﾞｼｯｸUB" panose="020B0900000000000000" pitchFamily="50" charset="-128"/>
              </a:defRPr>
            </a:lvl2pPr>
            <a:lvl3pPr marL="11430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3pPr>
            <a:lvl4pPr marL="16002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4pPr>
            <a:lvl5pPr marL="20574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5pPr>
            <a:lvl6pPr marL="25146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6pPr>
            <a:lvl7pPr marL="29718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7pPr>
            <a:lvl8pPr marL="34290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8pPr>
            <a:lvl9pPr marL="38862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9pPr>
          </a:lstStyle>
          <a:p>
            <a:pPr eaLnBrk="1" hangingPunct="1"/>
            <a:r>
              <a:rPr lang="ja-JP" altLang="en-US"/>
              <a:t>北条家の思惑</a:t>
            </a:r>
          </a:p>
        </p:txBody>
      </p:sp>
      <p:sp>
        <p:nvSpPr>
          <p:cNvPr id="19482" name="Rectangle 55"/>
          <p:cNvSpPr>
            <a:spLocks noChangeArrowheads="1"/>
          </p:cNvSpPr>
          <p:nvPr/>
        </p:nvSpPr>
        <p:spPr bwMode="auto">
          <a:xfrm>
            <a:off x="5232401" y="836613"/>
            <a:ext cx="1800225"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Verdana" panose="020B0604030504040204" pitchFamily="34" charset="0"/>
                <a:ea typeface="HGS創英角ｺﾞｼｯｸUB" panose="020B0900000000000000" pitchFamily="50" charset="-128"/>
              </a:defRPr>
            </a:lvl1pPr>
            <a:lvl2pPr marL="742950" indent="-285750" eaLnBrk="0" hangingPunct="0">
              <a:defRPr kumimoji="1" sz="1600">
                <a:solidFill>
                  <a:schemeClr val="tx1"/>
                </a:solidFill>
                <a:latin typeface="Verdana" panose="020B0604030504040204" pitchFamily="34" charset="0"/>
                <a:ea typeface="HGS創英角ｺﾞｼｯｸUB" panose="020B0900000000000000" pitchFamily="50" charset="-128"/>
              </a:defRPr>
            </a:lvl2pPr>
            <a:lvl3pPr marL="11430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3pPr>
            <a:lvl4pPr marL="16002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4pPr>
            <a:lvl5pPr marL="20574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5pPr>
            <a:lvl6pPr marL="25146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6pPr>
            <a:lvl7pPr marL="29718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7pPr>
            <a:lvl8pPr marL="34290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8pPr>
            <a:lvl9pPr marL="38862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9pPr>
          </a:lstStyle>
          <a:p>
            <a:pPr algn="ctr" eaLnBrk="1" hangingPunct="1"/>
            <a:r>
              <a:rPr lang="ja-JP" altLang="en-US"/>
              <a:t>気分的理由</a:t>
            </a:r>
          </a:p>
        </p:txBody>
      </p:sp>
      <p:sp>
        <p:nvSpPr>
          <p:cNvPr id="19483" name="Rectangle 57"/>
          <p:cNvSpPr>
            <a:spLocks noChangeArrowheads="1"/>
          </p:cNvSpPr>
          <p:nvPr/>
        </p:nvSpPr>
        <p:spPr bwMode="auto">
          <a:xfrm>
            <a:off x="8256589" y="2420938"/>
            <a:ext cx="1800225"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Verdana" panose="020B0604030504040204" pitchFamily="34" charset="0"/>
                <a:ea typeface="HGS創英角ｺﾞｼｯｸUB" panose="020B0900000000000000" pitchFamily="50" charset="-128"/>
              </a:defRPr>
            </a:lvl1pPr>
            <a:lvl2pPr marL="742950" indent="-285750" eaLnBrk="0" hangingPunct="0">
              <a:defRPr kumimoji="1" sz="1600">
                <a:solidFill>
                  <a:schemeClr val="tx1"/>
                </a:solidFill>
                <a:latin typeface="Verdana" panose="020B0604030504040204" pitchFamily="34" charset="0"/>
                <a:ea typeface="HGS創英角ｺﾞｼｯｸUB" panose="020B0900000000000000" pitchFamily="50" charset="-128"/>
              </a:defRPr>
            </a:lvl2pPr>
            <a:lvl3pPr marL="11430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3pPr>
            <a:lvl4pPr marL="16002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4pPr>
            <a:lvl5pPr marL="20574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5pPr>
            <a:lvl6pPr marL="25146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6pPr>
            <a:lvl7pPr marL="29718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7pPr>
            <a:lvl8pPr marL="34290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8pPr>
            <a:lvl9pPr marL="38862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9pPr>
          </a:lstStyle>
          <a:p>
            <a:pPr algn="ctr" eaLnBrk="1" hangingPunct="1"/>
            <a:r>
              <a:rPr lang="ja-JP" altLang="en-US"/>
              <a:t>軍事的理由</a:t>
            </a:r>
          </a:p>
        </p:txBody>
      </p:sp>
      <p:sp>
        <p:nvSpPr>
          <p:cNvPr id="19484" name="Rectangle 58"/>
          <p:cNvSpPr>
            <a:spLocks noChangeArrowheads="1"/>
          </p:cNvSpPr>
          <p:nvPr/>
        </p:nvSpPr>
        <p:spPr bwMode="auto">
          <a:xfrm>
            <a:off x="1703389" y="2420938"/>
            <a:ext cx="2160587"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Verdana" panose="020B0604030504040204" pitchFamily="34" charset="0"/>
                <a:ea typeface="HGS創英角ｺﾞｼｯｸUB" panose="020B0900000000000000" pitchFamily="50" charset="-128"/>
              </a:defRPr>
            </a:lvl1pPr>
            <a:lvl2pPr marL="742950" indent="-285750" eaLnBrk="0" hangingPunct="0">
              <a:defRPr kumimoji="1" sz="1600">
                <a:solidFill>
                  <a:schemeClr val="tx1"/>
                </a:solidFill>
                <a:latin typeface="Verdana" panose="020B0604030504040204" pitchFamily="34" charset="0"/>
                <a:ea typeface="HGS創英角ｺﾞｼｯｸUB" panose="020B0900000000000000" pitchFamily="50" charset="-128"/>
              </a:defRPr>
            </a:lvl2pPr>
            <a:lvl3pPr marL="11430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3pPr>
            <a:lvl4pPr marL="16002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4pPr>
            <a:lvl5pPr marL="20574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5pPr>
            <a:lvl6pPr marL="25146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6pPr>
            <a:lvl7pPr marL="29718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7pPr>
            <a:lvl8pPr marL="34290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8pPr>
            <a:lvl9pPr marL="38862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9pPr>
          </a:lstStyle>
          <a:p>
            <a:pPr algn="ctr" eaLnBrk="1" hangingPunct="1"/>
            <a:r>
              <a:rPr lang="ja-JP" altLang="en-US"/>
              <a:t>政治的／思想的理由</a:t>
            </a:r>
          </a:p>
        </p:txBody>
      </p:sp>
      <p:sp>
        <p:nvSpPr>
          <p:cNvPr id="19485" name="Rectangle 59"/>
          <p:cNvSpPr>
            <a:spLocks noChangeArrowheads="1"/>
          </p:cNvSpPr>
          <p:nvPr/>
        </p:nvSpPr>
        <p:spPr bwMode="auto">
          <a:xfrm>
            <a:off x="4943476" y="4076701"/>
            <a:ext cx="1800225"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Verdana" panose="020B0604030504040204" pitchFamily="34" charset="0"/>
                <a:ea typeface="HGS創英角ｺﾞｼｯｸUB" panose="020B0900000000000000" pitchFamily="50" charset="-128"/>
              </a:defRPr>
            </a:lvl1pPr>
            <a:lvl2pPr marL="742950" indent="-285750" eaLnBrk="0" hangingPunct="0">
              <a:defRPr kumimoji="1" sz="1600">
                <a:solidFill>
                  <a:schemeClr val="tx1"/>
                </a:solidFill>
                <a:latin typeface="Verdana" panose="020B0604030504040204" pitchFamily="34" charset="0"/>
                <a:ea typeface="HGS創英角ｺﾞｼｯｸUB" panose="020B0900000000000000" pitchFamily="50" charset="-128"/>
              </a:defRPr>
            </a:lvl2pPr>
            <a:lvl3pPr marL="11430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3pPr>
            <a:lvl4pPr marL="16002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4pPr>
            <a:lvl5pPr marL="20574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5pPr>
            <a:lvl6pPr marL="25146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6pPr>
            <a:lvl7pPr marL="29718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7pPr>
            <a:lvl8pPr marL="34290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8pPr>
            <a:lvl9pPr marL="38862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9pPr>
          </a:lstStyle>
          <a:p>
            <a:pPr algn="ctr" eaLnBrk="1" hangingPunct="1"/>
            <a:r>
              <a:rPr lang="ja-JP" altLang="en-US"/>
              <a:t>歴史教訓的理由</a:t>
            </a:r>
          </a:p>
        </p:txBody>
      </p:sp>
      <p:sp>
        <p:nvSpPr>
          <p:cNvPr id="19486" name="Text Box 61"/>
          <p:cNvSpPr txBox="1">
            <a:spLocks noChangeArrowheads="1"/>
          </p:cNvSpPr>
          <p:nvPr/>
        </p:nvSpPr>
        <p:spPr bwMode="auto">
          <a:xfrm>
            <a:off x="1919288" y="4868863"/>
            <a:ext cx="1200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600">
                <a:solidFill>
                  <a:schemeClr val="tx1"/>
                </a:solidFill>
                <a:latin typeface="Verdana" panose="020B0604030504040204" pitchFamily="34" charset="0"/>
                <a:ea typeface="HGS創英角ｺﾞｼｯｸUB" panose="020B0900000000000000" pitchFamily="50" charset="-128"/>
              </a:defRPr>
            </a:lvl1pPr>
            <a:lvl2pPr marL="742950" indent="-285750" eaLnBrk="0" hangingPunct="0">
              <a:defRPr kumimoji="1" sz="1600">
                <a:solidFill>
                  <a:schemeClr val="tx1"/>
                </a:solidFill>
                <a:latin typeface="Verdana" panose="020B0604030504040204" pitchFamily="34" charset="0"/>
                <a:ea typeface="HGS創英角ｺﾞｼｯｸUB" panose="020B0900000000000000" pitchFamily="50" charset="-128"/>
              </a:defRPr>
            </a:lvl2pPr>
            <a:lvl3pPr marL="11430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3pPr>
            <a:lvl4pPr marL="16002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4pPr>
            <a:lvl5pPr marL="2057400" indent="-228600" eaLnBrk="0" hangingPunct="0">
              <a:defRPr kumimoji="1" sz="1600">
                <a:solidFill>
                  <a:schemeClr val="tx1"/>
                </a:solidFill>
                <a:latin typeface="Verdana" panose="020B0604030504040204" pitchFamily="34" charset="0"/>
                <a:ea typeface="HGS創英角ｺﾞｼｯｸUB" panose="020B0900000000000000" pitchFamily="50" charset="-128"/>
              </a:defRPr>
            </a:lvl5pPr>
            <a:lvl6pPr marL="25146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6pPr>
            <a:lvl7pPr marL="29718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7pPr>
            <a:lvl8pPr marL="34290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8pPr>
            <a:lvl9pPr marL="3886200" indent="-228600" eaLnBrk="0" fontAlgn="base" hangingPunct="0">
              <a:spcBef>
                <a:spcPct val="0"/>
              </a:spcBef>
              <a:spcAft>
                <a:spcPct val="0"/>
              </a:spcAft>
              <a:defRPr kumimoji="1" sz="1600">
                <a:solidFill>
                  <a:schemeClr val="tx1"/>
                </a:solidFill>
                <a:latin typeface="Verdana" panose="020B0604030504040204" pitchFamily="34" charset="0"/>
                <a:ea typeface="HGS創英角ｺﾞｼｯｸUB" panose="020B0900000000000000" pitchFamily="50" charset="-128"/>
              </a:defRPr>
            </a:lvl9pPr>
          </a:lstStyle>
          <a:p>
            <a:pPr eaLnBrk="1" hangingPunct="1"/>
            <a:r>
              <a:rPr lang="ja-JP" altLang="en-US"/>
              <a:t>秀吉の思惑</a:t>
            </a:r>
          </a:p>
        </p:txBody>
      </p:sp>
    </p:spTree>
    <p:extLst>
      <p:ext uri="{BB962C8B-B14F-4D97-AF65-F5344CB8AC3E}">
        <p14:creationId xmlns:p14="http://schemas.microsoft.com/office/powerpoint/2010/main" val="1075306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11402" y="619356"/>
            <a:ext cx="3660500" cy="5670880"/>
          </a:xfrm>
          <a:prstGeom prst="rect">
            <a:avLst/>
          </a:prstGeom>
        </p:spPr>
      </p:pic>
      <p:sp>
        <p:nvSpPr>
          <p:cNvPr id="3" name="Rectangle 5"/>
          <p:cNvSpPr>
            <a:spLocks noChangeArrowheads="1"/>
          </p:cNvSpPr>
          <p:nvPr/>
        </p:nvSpPr>
        <p:spPr bwMode="auto">
          <a:xfrm>
            <a:off x="894081" y="619356"/>
            <a:ext cx="6254762" cy="58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defRPr/>
            </a:pPr>
            <a:r>
              <a:rPr lang="ja-JP" altLang="en-US" sz="3200" dirty="0">
                <a:effectLst>
                  <a:outerShdw blurRad="38100" dist="38100" dir="2700000" algn="tl">
                    <a:srgbClr val="FFFFFF"/>
                  </a:outerShdw>
                </a:effectLst>
                <a:latin typeface="HGP創英角ｺﾞｼｯｸUB" pitchFamily="50" charset="-128"/>
                <a:ea typeface="HGP創英角ｺﾞｼｯｸUB" pitchFamily="50" charset="-128"/>
              </a:rPr>
              <a:t>北条氏関連の最新作</a:t>
            </a:r>
            <a:r>
              <a:rPr lang="en-US" altLang="ja-JP" sz="3200" dirty="0">
                <a:effectLst>
                  <a:outerShdw blurRad="38100" dist="38100" dir="2700000" algn="tl">
                    <a:srgbClr val="FFFFFF"/>
                  </a:outerShdw>
                </a:effectLst>
                <a:latin typeface="HGP創英角ｺﾞｼｯｸUB" pitchFamily="50" charset="-128"/>
                <a:ea typeface="HGP創英角ｺﾞｼｯｸUB" pitchFamily="50" charset="-128"/>
              </a:rPr>
              <a:t>『</a:t>
            </a:r>
            <a:r>
              <a:rPr lang="ja-JP" altLang="en-US" sz="3200" dirty="0">
                <a:effectLst>
                  <a:outerShdw blurRad="38100" dist="38100" dir="2700000" algn="tl">
                    <a:srgbClr val="FFFFFF"/>
                  </a:outerShdw>
                </a:effectLst>
                <a:latin typeface="HGP創英角ｺﾞｼｯｸUB" pitchFamily="50" charset="-128"/>
                <a:ea typeface="HGP創英角ｺﾞｼｯｸUB" pitchFamily="50" charset="-128"/>
              </a:rPr>
              <a:t>城をひとつ</a:t>
            </a:r>
            <a:r>
              <a:rPr lang="en-US" altLang="ja-JP" sz="3200" dirty="0">
                <a:effectLst>
                  <a:outerShdw blurRad="38100" dist="38100" dir="2700000" algn="tl">
                    <a:srgbClr val="FFFFFF"/>
                  </a:outerShdw>
                </a:effectLst>
                <a:latin typeface="HGP創英角ｺﾞｼｯｸUB" pitchFamily="50" charset="-128"/>
                <a:ea typeface="HGP創英角ｺﾞｼｯｸUB" pitchFamily="50" charset="-128"/>
              </a:rPr>
              <a:t>』</a:t>
            </a:r>
            <a:r>
              <a:rPr lang="ja-JP" altLang="en-US" sz="3200" dirty="0">
                <a:effectLst>
                  <a:outerShdw blurRad="38100" dist="38100" dir="2700000" algn="tl">
                    <a:srgbClr val="FFFFFF"/>
                  </a:outerShdw>
                </a:effectLst>
                <a:latin typeface="HGP創英角ｺﾞｼｯｸUB" pitchFamily="50" charset="-128"/>
                <a:ea typeface="HGP創英角ｺﾞｼｯｸUB" pitchFamily="50" charset="-128"/>
              </a:rPr>
              <a:t> </a:t>
            </a:r>
          </a:p>
        </p:txBody>
      </p:sp>
      <p:sp>
        <p:nvSpPr>
          <p:cNvPr id="4" name="テキスト ボックス 3"/>
          <p:cNvSpPr txBox="1"/>
          <p:nvPr/>
        </p:nvSpPr>
        <p:spPr>
          <a:xfrm>
            <a:off x="440813" y="1637592"/>
            <a:ext cx="5824030" cy="4401205"/>
          </a:xfrm>
          <a:prstGeom prst="rect">
            <a:avLst/>
          </a:prstGeom>
          <a:noFill/>
        </p:spPr>
        <p:txBody>
          <a:bodyPr wrap="none" rtlCol="0">
            <a:spAutoFit/>
          </a:bodyPr>
          <a:lstStyle/>
          <a:p>
            <a:r>
              <a:rPr lang="en-US" altLang="ja-JP" sz="2800" b="1" dirty="0">
                <a:latin typeface="+mn-ea"/>
              </a:rPr>
              <a:t>【</a:t>
            </a:r>
            <a:r>
              <a:rPr lang="ja-JP" altLang="en-US" sz="2800" b="1" dirty="0">
                <a:latin typeface="+mn-ea"/>
              </a:rPr>
              <a:t>連作短編集</a:t>
            </a:r>
            <a:r>
              <a:rPr lang="en-US" altLang="ja-JP" sz="2800" b="1" dirty="0">
                <a:latin typeface="+mn-ea"/>
              </a:rPr>
              <a:t>】</a:t>
            </a:r>
            <a:endParaRPr lang="ja-JP" altLang="en-US" sz="2800" b="1" dirty="0">
              <a:latin typeface="+mn-ea"/>
            </a:endParaRPr>
          </a:p>
          <a:p>
            <a:r>
              <a:rPr lang="ja-JP" altLang="ja-JP" sz="2800" b="1" dirty="0">
                <a:latin typeface="+mn-ea"/>
              </a:rPr>
              <a:t>江戸城乗っ取り</a:t>
            </a:r>
            <a:r>
              <a:rPr lang="ja-JP" altLang="en-US" sz="2800" b="1" dirty="0">
                <a:latin typeface="+mn-ea"/>
              </a:rPr>
              <a:t>　　　</a:t>
            </a:r>
            <a:r>
              <a:rPr lang="ja-JP" altLang="ja-JP" sz="2800" dirty="0"/>
              <a:t>『城をひとつ』</a:t>
            </a:r>
            <a:endParaRPr lang="ja-JP" altLang="en-US" sz="2800" b="1" dirty="0">
              <a:latin typeface="+mn-ea"/>
            </a:endParaRPr>
          </a:p>
          <a:p>
            <a:r>
              <a:rPr lang="ja-JP" altLang="ja-JP" sz="2800" b="1" dirty="0">
                <a:latin typeface="+mn-ea"/>
              </a:rPr>
              <a:t>第一次国府台合戦</a:t>
            </a:r>
            <a:r>
              <a:rPr lang="ja-JP" altLang="en-US" sz="2800" b="1" dirty="0">
                <a:latin typeface="+mn-ea"/>
              </a:rPr>
              <a:t>　</a:t>
            </a:r>
            <a:r>
              <a:rPr lang="ja-JP" altLang="ja-JP" sz="2800" dirty="0"/>
              <a:t>『当代無双』</a:t>
            </a:r>
            <a:endParaRPr lang="ja-JP" altLang="en-US" sz="2800" b="1" dirty="0">
              <a:latin typeface="+mn-ea"/>
            </a:endParaRPr>
          </a:p>
          <a:p>
            <a:r>
              <a:rPr lang="ja-JP" altLang="ja-JP" sz="2800" b="1" dirty="0">
                <a:latin typeface="+mn-ea"/>
              </a:rPr>
              <a:t>河越合戦</a:t>
            </a:r>
            <a:r>
              <a:rPr lang="ja-JP" altLang="en-US" sz="2800" b="1" dirty="0">
                <a:latin typeface="+mn-ea"/>
              </a:rPr>
              <a:t>　　　　　　　</a:t>
            </a:r>
            <a:r>
              <a:rPr lang="ja-JP" altLang="ja-JP" sz="2800" dirty="0"/>
              <a:t>『落葉一掃』</a:t>
            </a:r>
            <a:endParaRPr lang="ja-JP" altLang="en-US" sz="2800" dirty="0"/>
          </a:p>
          <a:p>
            <a:r>
              <a:rPr lang="ja-JP" altLang="ja-JP" sz="2800" b="1" dirty="0">
                <a:latin typeface="+mn-ea"/>
              </a:rPr>
              <a:t>第二次国府台合戦</a:t>
            </a:r>
            <a:r>
              <a:rPr lang="ja-JP" altLang="en-US" sz="2800" b="1" dirty="0">
                <a:latin typeface="+mn-ea"/>
              </a:rPr>
              <a:t>　</a:t>
            </a:r>
            <a:r>
              <a:rPr lang="ja-JP" altLang="ja-JP" sz="2800" dirty="0"/>
              <a:t>『一期の名折れ』</a:t>
            </a:r>
            <a:endParaRPr lang="ja-JP" altLang="en-US" sz="2800" b="1" dirty="0">
              <a:latin typeface="+mn-ea"/>
            </a:endParaRPr>
          </a:p>
          <a:p>
            <a:r>
              <a:rPr lang="ja-JP" altLang="ja-JP" sz="2800" b="1" dirty="0">
                <a:latin typeface="+mn-ea"/>
              </a:rPr>
              <a:t>臼井城攻防戦</a:t>
            </a:r>
            <a:r>
              <a:rPr lang="ja-JP" altLang="en-US" sz="2800" b="1" dirty="0">
                <a:latin typeface="+mn-ea"/>
              </a:rPr>
              <a:t>　　　　</a:t>
            </a:r>
            <a:r>
              <a:rPr lang="ja-JP" altLang="ja-JP" sz="2800" dirty="0"/>
              <a:t>『幻の軍師』</a:t>
            </a:r>
            <a:endParaRPr lang="ja-JP" altLang="en-US" sz="2800" b="1" dirty="0">
              <a:latin typeface="+mn-ea"/>
            </a:endParaRPr>
          </a:p>
          <a:p>
            <a:r>
              <a:rPr lang="ja-JP" altLang="ja-JP" sz="2800" b="1" dirty="0">
                <a:latin typeface="+mn-ea"/>
              </a:rPr>
              <a:t>韮山城攻防戦</a:t>
            </a:r>
            <a:r>
              <a:rPr lang="ja-JP" altLang="en-US" sz="2800" b="1" dirty="0">
                <a:latin typeface="+mn-ea"/>
              </a:rPr>
              <a:t>　　　　</a:t>
            </a:r>
            <a:r>
              <a:rPr lang="ja-JP" altLang="ja-JP" sz="2800" dirty="0"/>
              <a:t>『黄金の城』</a:t>
            </a:r>
            <a:endParaRPr lang="ja-JP" altLang="en-US" sz="2800" b="1" dirty="0">
              <a:latin typeface="+mn-ea"/>
            </a:endParaRPr>
          </a:p>
          <a:p>
            <a:endParaRPr lang="ja-JP" altLang="en-US" sz="2800" b="1" dirty="0">
              <a:latin typeface="+mn-ea"/>
            </a:endParaRPr>
          </a:p>
          <a:p>
            <a:r>
              <a:rPr lang="ja-JP" altLang="en-US" sz="2800" b="1" dirty="0">
                <a:latin typeface="+mn-ea"/>
              </a:rPr>
              <a:t>北条氏の</a:t>
            </a:r>
            <a:r>
              <a:rPr lang="ja-JP" altLang="ja-JP" sz="2800" b="1" dirty="0">
                <a:latin typeface="+mn-ea"/>
              </a:rPr>
              <a:t>潜入攪乱要員の視点から</a:t>
            </a:r>
            <a:endParaRPr lang="ja-JP" altLang="en-US" sz="2800" b="1" dirty="0">
              <a:latin typeface="+mn-ea"/>
            </a:endParaRPr>
          </a:p>
          <a:p>
            <a:r>
              <a:rPr lang="ja-JP" altLang="ja-JP" sz="2800" b="1" dirty="0">
                <a:latin typeface="+mn-ea"/>
              </a:rPr>
              <a:t>描いたインテリジェンス戦記</a:t>
            </a:r>
            <a:r>
              <a:rPr lang="ja-JP" altLang="en-US" sz="2800" b="1" dirty="0">
                <a:latin typeface="+mn-ea"/>
              </a:rPr>
              <a:t>！</a:t>
            </a:r>
            <a:endParaRPr kumimoji="1" lang="ja-JP" altLang="en-US" sz="2800" b="1" dirty="0">
              <a:latin typeface="+mn-ea"/>
            </a:endParaRPr>
          </a:p>
        </p:txBody>
      </p:sp>
    </p:spTree>
    <p:extLst>
      <p:ext uri="{BB962C8B-B14F-4D97-AF65-F5344CB8AC3E}">
        <p14:creationId xmlns:p14="http://schemas.microsoft.com/office/powerpoint/2010/main" val="4066736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48456AC7-1DDE-48D8-9BCD-54A2D38FDE2B}"/>
              </a:ext>
            </a:extLst>
          </p:cNvPr>
          <p:cNvSpPr>
            <a:spLocks noChangeArrowheads="1"/>
          </p:cNvSpPr>
          <p:nvPr/>
        </p:nvSpPr>
        <p:spPr bwMode="auto">
          <a:xfrm>
            <a:off x="1056640" y="234443"/>
            <a:ext cx="6969759" cy="58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defRPr/>
            </a:pPr>
            <a:r>
              <a:rPr lang="ja-JP" altLang="en-US" sz="3200" dirty="0">
                <a:effectLst>
                  <a:outerShdw blurRad="38100" dist="38100" dir="2700000" algn="tl">
                    <a:srgbClr val="FFFFFF"/>
                  </a:outerShdw>
                </a:effectLst>
                <a:latin typeface="HGP創英角ｺﾞｼｯｸUB" pitchFamily="50" charset="-128"/>
                <a:ea typeface="HGP創英角ｺﾞｼｯｸUB" pitchFamily="50" charset="-128"/>
              </a:rPr>
              <a:t>鎌倉北条氏を描いた</a:t>
            </a:r>
            <a:r>
              <a:rPr lang="en-US" altLang="ja-JP" sz="3200" dirty="0">
                <a:effectLst>
                  <a:outerShdw blurRad="38100" dist="38100" dir="2700000" algn="tl">
                    <a:srgbClr val="FFFFFF"/>
                  </a:outerShdw>
                </a:effectLst>
                <a:latin typeface="HGP創英角ｺﾞｼｯｸUB" pitchFamily="50" charset="-128"/>
                <a:ea typeface="HGP創英角ｺﾞｼｯｸUB" pitchFamily="50" charset="-128"/>
              </a:rPr>
              <a:t>『</a:t>
            </a:r>
            <a:r>
              <a:rPr lang="ja-JP" altLang="en-US" sz="3200" dirty="0">
                <a:effectLst>
                  <a:outerShdw blurRad="38100" dist="38100" dir="2700000" algn="tl">
                    <a:srgbClr val="FFFFFF"/>
                  </a:outerShdw>
                </a:effectLst>
                <a:latin typeface="HGP創英角ｺﾞｼｯｸUB" pitchFamily="50" charset="-128"/>
                <a:ea typeface="HGP創英角ｺﾞｼｯｸUB" pitchFamily="50" charset="-128"/>
              </a:rPr>
              <a:t>修羅の都</a:t>
            </a:r>
            <a:r>
              <a:rPr lang="en-US" altLang="ja-JP" sz="3200" dirty="0">
                <a:effectLst>
                  <a:outerShdw blurRad="38100" dist="38100" dir="2700000" algn="tl">
                    <a:srgbClr val="FFFFFF"/>
                  </a:outerShdw>
                </a:effectLst>
                <a:latin typeface="HGP創英角ｺﾞｼｯｸUB" pitchFamily="50" charset="-128"/>
                <a:ea typeface="HGP創英角ｺﾞｼｯｸUB" pitchFamily="50" charset="-128"/>
              </a:rPr>
              <a:t>』</a:t>
            </a:r>
            <a:r>
              <a:rPr lang="ja-JP" altLang="en-US" sz="3200" dirty="0">
                <a:effectLst>
                  <a:outerShdw blurRad="38100" dist="38100" dir="2700000" algn="tl">
                    <a:srgbClr val="FFFFFF"/>
                  </a:outerShdw>
                </a:effectLst>
                <a:latin typeface="HGP創英角ｺﾞｼｯｸUB" pitchFamily="50" charset="-128"/>
                <a:ea typeface="HGP創英角ｺﾞｼｯｸUB" pitchFamily="50" charset="-128"/>
              </a:rPr>
              <a:t> </a:t>
            </a:r>
          </a:p>
        </p:txBody>
      </p:sp>
      <p:pic>
        <p:nvPicPr>
          <p:cNvPr id="4" name="図 3">
            <a:extLst>
              <a:ext uri="{FF2B5EF4-FFF2-40B4-BE49-F238E27FC236}">
                <a16:creationId xmlns:a16="http://schemas.microsoft.com/office/drawing/2014/main" id="{BAFC6A4C-3FB8-4F6E-8610-B171A458EFB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52080" y="1097280"/>
            <a:ext cx="3553381" cy="5085778"/>
          </a:xfrm>
          <a:prstGeom prst="rect">
            <a:avLst/>
          </a:prstGeom>
        </p:spPr>
      </p:pic>
      <p:sp>
        <p:nvSpPr>
          <p:cNvPr id="5" name="Rectangle 5">
            <a:extLst>
              <a:ext uri="{FF2B5EF4-FFF2-40B4-BE49-F238E27FC236}">
                <a16:creationId xmlns:a16="http://schemas.microsoft.com/office/drawing/2014/main" id="{054BE334-CEC6-4B1C-A926-C740029CA145}"/>
              </a:ext>
            </a:extLst>
          </p:cNvPr>
          <p:cNvSpPr>
            <a:spLocks noChangeArrowheads="1"/>
          </p:cNvSpPr>
          <p:nvPr/>
        </p:nvSpPr>
        <p:spPr bwMode="auto">
          <a:xfrm>
            <a:off x="593700" y="1061400"/>
            <a:ext cx="6436687" cy="5018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r>
              <a:rPr lang="ja-JP" altLang="ja-JP" sz="3200" dirty="0"/>
              <a:t>武家政権の樹立という難事業を成し遂げた源頼朝の足跡をたどりつつ、女としての幸せを犠牲にしてまで、夫である頼朝の作った武家政権を守ろうとする北条政子の生涯を描いた</a:t>
            </a:r>
            <a:r>
              <a:rPr lang="ja-JP" altLang="en-US" sz="3200" dirty="0"/>
              <a:t>大長編。</a:t>
            </a:r>
          </a:p>
          <a:p>
            <a:r>
              <a:rPr lang="ja-JP" altLang="ja-JP" sz="3200" dirty="0"/>
              <a:t>鎌倉という閉塞空間に渦巻く憎悪と怨念は、いかにして生まれたのか。血縁者や御家人たちの死骸の果てに、頼朝と政子は何を見ていたのか。</a:t>
            </a:r>
          </a:p>
        </p:txBody>
      </p:sp>
    </p:spTree>
    <p:extLst>
      <p:ext uri="{BB962C8B-B14F-4D97-AF65-F5344CB8AC3E}">
        <p14:creationId xmlns:p14="http://schemas.microsoft.com/office/powerpoint/2010/main" val="3971799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4384039" y="1690688"/>
            <a:ext cx="7450258" cy="415436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a:tabLst>
                <a:tab pos="2959100" algn="l"/>
              </a:tabLst>
              <a:defRPr kumimoji="1" sz="2400">
                <a:solidFill>
                  <a:schemeClr val="tx1"/>
                </a:solidFill>
                <a:latin typeface="Times New Roman" panose="02020603050405020304" pitchFamily="18" charset="0"/>
                <a:ea typeface="ＭＳ Ｐゴシック" panose="020B0600070205080204" pitchFamily="50" charset="-128"/>
              </a:defRPr>
            </a:lvl1pPr>
            <a:lvl2pPr>
              <a:tabLst>
                <a:tab pos="2959100" algn="l"/>
              </a:tabLst>
              <a:defRPr kumimoji="1" sz="2400">
                <a:solidFill>
                  <a:schemeClr val="tx1"/>
                </a:solidFill>
                <a:latin typeface="Times New Roman" panose="02020603050405020304" pitchFamily="18" charset="0"/>
                <a:ea typeface="ＭＳ Ｐゴシック" panose="020B0600070205080204" pitchFamily="50" charset="-128"/>
              </a:defRPr>
            </a:lvl2pPr>
            <a:lvl3pPr>
              <a:tabLst>
                <a:tab pos="2959100" algn="l"/>
              </a:tabLst>
              <a:defRPr kumimoji="1" sz="2400">
                <a:solidFill>
                  <a:schemeClr val="tx1"/>
                </a:solidFill>
                <a:latin typeface="Times New Roman" panose="02020603050405020304" pitchFamily="18" charset="0"/>
                <a:ea typeface="ＭＳ Ｐゴシック" panose="020B0600070205080204" pitchFamily="50" charset="-128"/>
              </a:defRPr>
            </a:lvl3pPr>
            <a:lvl4pPr>
              <a:tabLst>
                <a:tab pos="2959100" algn="l"/>
              </a:tabLst>
              <a:defRPr kumimoji="1" sz="2400">
                <a:solidFill>
                  <a:schemeClr val="tx1"/>
                </a:solidFill>
                <a:latin typeface="Times New Roman" panose="02020603050405020304" pitchFamily="18" charset="0"/>
                <a:ea typeface="ＭＳ Ｐゴシック" panose="020B0600070205080204" pitchFamily="50" charset="-128"/>
              </a:defRPr>
            </a:lvl4pPr>
            <a:lvl5pPr>
              <a:tabLst>
                <a:tab pos="2959100" algn="l"/>
              </a:tabLst>
              <a:defRPr kumimoji="1" sz="2400">
                <a:solidFill>
                  <a:schemeClr val="tx1"/>
                </a:solidFill>
                <a:latin typeface="Times New Roman" panose="02020603050405020304" pitchFamily="18" charset="0"/>
                <a:ea typeface="ＭＳ Ｐゴシック" panose="020B0600070205080204" pitchFamily="50" charset="-128"/>
              </a:defRPr>
            </a:lvl5pPr>
            <a:lvl6pPr fontAlgn="base">
              <a:spcBef>
                <a:spcPct val="0"/>
              </a:spcBef>
              <a:spcAft>
                <a:spcPct val="0"/>
              </a:spcAft>
              <a:tabLst>
                <a:tab pos="2959100" algn="l"/>
              </a:tabLst>
              <a:defRPr kumimoji="1" sz="2400">
                <a:solidFill>
                  <a:schemeClr val="tx1"/>
                </a:solidFill>
                <a:latin typeface="Times New Roman" panose="02020603050405020304" pitchFamily="18" charset="0"/>
                <a:ea typeface="ＭＳ Ｐゴシック" panose="020B0600070205080204" pitchFamily="50" charset="-128"/>
              </a:defRPr>
            </a:lvl6pPr>
            <a:lvl7pPr fontAlgn="base">
              <a:spcBef>
                <a:spcPct val="0"/>
              </a:spcBef>
              <a:spcAft>
                <a:spcPct val="0"/>
              </a:spcAft>
              <a:tabLst>
                <a:tab pos="2959100" algn="l"/>
              </a:tabLst>
              <a:defRPr kumimoji="1" sz="2400">
                <a:solidFill>
                  <a:schemeClr val="tx1"/>
                </a:solidFill>
                <a:latin typeface="Times New Roman" panose="02020603050405020304" pitchFamily="18" charset="0"/>
                <a:ea typeface="ＭＳ Ｐゴシック" panose="020B0600070205080204" pitchFamily="50" charset="-128"/>
              </a:defRPr>
            </a:lvl7pPr>
            <a:lvl8pPr fontAlgn="base">
              <a:spcBef>
                <a:spcPct val="0"/>
              </a:spcBef>
              <a:spcAft>
                <a:spcPct val="0"/>
              </a:spcAft>
              <a:tabLst>
                <a:tab pos="2959100" algn="l"/>
              </a:tabLst>
              <a:defRPr kumimoji="1" sz="2400">
                <a:solidFill>
                  <a:schemeClr val="tx1"/>
                </a:solidFill>
                <a:latin typeface="Times New Roman" panose="02020603050405020304" pitchFamily="18" charset="0"/>
                <a:ea typeface="ＭＳ Ｐゴシック" panose="020B0600070205080204" pitchFamily="50" charset="-128"/>
              </a:defRPr>
            </a:lvl8pPr>
            <a:lvl9pPr fontAlgn="base">
              <a:spcBef>
                <a:spcPct val="0"/>
              </a:spcBef>
              <a:spcAft>
                <a:spcPct val="0"/>
              </a:spcAft>
              <a:tabLst>
                <a:tab pos="2959100" algn="l"/>
              </a:tabLst>
              <a:defRPr kumimoji="1" sz="2400">
                <a:solidFill>
                  <a:schemeClr val="tx1"/>
                </a:solidFill>
                <a:latin typeface="Times New Roman" panose="02020603050405020304" pitchFamily="18" charset="0"/>
                <a:ea typeface="ＭＳ Ｐゴシック" panose="020B0600070205080204" pitchFamily="50" charset="-128"/>
              </a:defRPr>
            </a:lvl9pPr>
          </a:lstStyle>
          <a:p>
            <a:pPr>
              <a:lnSpc>
                <a:spcPct val="90000"/>
              </a:lnSpc>
              <a:spcBef>
                <a:spcPct val="50000"/>
              </a:spcBef>
            </a:pPr>
            <a:r>
              <a:rPr lang="en-US" altLang="ja-JP" sz="2000" dirty="0">
                <a:solidFill>
                  <a:schemeClr val="bg1"/>
                </a:solidFill>
                <a:latin typeface="+mn-lt"/>
                <a:ea typeface="+mn-ea"/>
              </a:rPr>
              <a:t>1960</a:t>
            </a:r>
            <a:r>
              <a:rPr lang="ja-JP" altLang="en-US" sz="2000" dirty="0">
                <a:solidFill>
                  <a:schemeClr val="bg1"/>
                </a:solidFill>
                <a:latin typeface="+mn-lt"/>
                <a:ea typeface="+mn-ea"/>
              </a:rPr>
              <a:t>年</a:t>
            </a:r>
            <a:r>
              <a:rPr lang="en-US" altLang="ja-JP" sz="2000" dirty="0">
                <a:solidFill>
                  <a:schemeClr val="bg1"/>
                </a:solidFill>
                <a:latin typeface="+mn-lt"/>
                <a:ea typeface="+mn-ea"/>
              </a:rPr>
              <a:t>  </a:t>
            </a:r>
            <a:r>
              <a:rPr lang="ja-JP" altLang="en-US" sz="2000" dirty="0">
                <a:solidFill>
                  <a:schemeClr val="bg1"/>
                </a:solidFill>
                <a:latin typeface="+mn-lt"/>
                <a:ea typeface="+mn-ea"/>
              </a:rPr>
              <a:t>神奈川県横浜市中区生まれ</a:t>
            </a:r>
          </a:p>
          <a:p>
            <a:pPr>
              <a:lnSpc>
                <a:spcPct val="90000"/>
              </a:lnSpc>
              <a:spcBef>
                <a:spcPct val="50000"/>
              </a:spcBef>
            </a:pPr>
            <a:r>
              <a:rPr lang="ja-JP" altLang="en-US" sz="2000" dirty="0">
                <a:latin typeface="+mn-lt"/>
                <a:ea typeface="+mn-ea"/>
              </a:rPr>
              <a:t>浅野中学・浅野高校・早稲田大学社会科学部卒業</a:t>
            </a:r>
            <a:endParaRPr lang="en-US" altLang="ja-JP" sz="2000" dirty="0">
              <a:latin typeface="+mn-lt"/>
              <a:ea typeface="+mn-ea"/>
            </a:endParaRPr>
          </a:p>
          <a:p>
            <a:pPr>
              <a:lnSpc>
                <a:spcPct val="90000"/>
              </a:lnSpc>
              <a:spcBef>
                <a:spcPct val="50000"/>
              </a:spcBef>
            </a:pPr>
            <a:r>
              <a:rPr lang="en-US" altLang="ja-JP" sz="2000" dirty="0">
                <a:latin typeface="+mn-lt"/>
                <a:ea typeface="+mn-ea"/>
              </a:rPr>
              <a:t>1983</a:t>
            </a:r>
            <a:r>
              <a:rPr lang="ja-JP" altLang="en-US" sz="2000" dirty="0">
                <a:latin typeface="+mn-lt"/>
                <a:ea typeface="+mn-ea"/>
              </a:rPr>
              <a:t>年～</a:t>
            </a:r>
            <a:r>
              <a:rPr lang="en-US" altLang="ja-JP" sz="2000" dirty="0">
                <a:latin typeface="+mn-lt"/>
                <a:ea typeface="+mn-ea"/>
              </a:rPr>
              <a:t>1986</a:t>
            </a:r>
            <a:r>
              <a:rPr lang="ja-JP" altLang="en-US" sz="2000" dirty="0">
                <a:latin typeface="+mn-lt"/>
                <a:ea typeface="+mn-ea"/>
              </a:rPr>
              <a:t>年</a:t>
            </a:r>
            <a:r>
              <a:rPr lang="en-US" altLang="ja-JP" sz="2000" dirty="0">
                <a:latin typeface="+mn-lt"/>
                <a:ea typeface="+mn-ea"/>
              </a:rPr>
              <a:t>  </a:t>
            </a:r>
            <a:r>
              <a:rPr lang="ja-JP" altLang="en-US" sz="2000" dirty="0">
                <a:latin typeface="+mn-lt"/>
                <a:ea typeface="+mn-ea"/>
              </a:rPr>
              <a:t>東芝テック株式会社</a:t>
            </a:r>
          </a:p>
          <a:p>
            <a:pPr>
              <a:lnSpc>
                <a:spcPct val="90000"/>
              </a:lnSpc>
              <a:spcBef>
                <a:spcPct val="50000"/>
              </a:spcBef>
            </a:pPr>
            <a:r>
              <a:rPr lang="en-US" altLang="ja-JP" sz="2000" dirty="0">
                <a:latin typeface="+mn-lt"/>
                <a:ea typeface="+mn-ea"/>
              </a:rPr>
              <a:t>1986</a:t>
            </a:r>
            <a:r>
              <a:rPr lang="ja-JP" altLang="en-US" sz="2000" dirty="0">
                <a:latin typeface="+mn-lt"/>
                <a:ea typeface="+mn-ea"/>
              </a:rPr>
              <a:t>年～</a:t>
            </a:r>
            <a:r>
              <a:rPr lang="en-US" altLang="ja-JP" sz="2000" dirty="0">
                <a:latin typeface="+mn-lt"/>
                <a:ea typeface="+mn-ea"/>
              </a:rPr>
              <a:t>1995</a:t>
            </a:r>
            <a:r>
              <a:rPr lang="ja-JP" altLang="en-US" sz="2000" dirty="0">
                <a:latin typeface="+mn-lt"/>
                <a:ea typeface="+mn-ea"/>
              </a:rPr>
              <a:t>年</a:t>
            </a:r>
            <a:r>
              <a:rPr lang="en-US" altLang="ja-JP" sz="2000" dirty="0">
                <a:latin typeface="+mn-lt"/>
                <a:ea typeface="+mn-ea"/>
              </a:rPr>
              <a:t>  </a:t>
            </a:r>
            <a:r>
              <a:rPr lang="ja-JP" altLang="en-US" sz="2000" dirty="0">
                <a:latin typeface="+mn-lt"/>
                <a:ea typeface="+mn-ea"/>
              </a:rPr>
              <a:t>日本アイビーエム株式会社</a:t>
            </a:r>
          </a:p>
          <a:p>
            <a:pPr>
              <a:lnSpc>
                <a:spcPct val="90000"/>
              </a:lnSpc>
            </a:pPr>
            <a:r>
              <a:rPr lang="ja-JP" altLang="en-US" sz="2000" dirty="0">
                <a:latin typeface="+mn-lt"/>
                <a:ea typeface="+mn-ea"/>
              </a:rPr>
              <a:t>主に神奈川県内の営業担当</a:t>
            </a:r>
          </a:p>
          <a:p>
            <a:pPr>
              <a:lnSpc>
                <a:spcPct val="90000"/>
              </a:lnSpc>
              <a:spcBef>
                <a:spcPct val="50000"/>
              </a:spcBef>
            </a:pPr>
            <a:r>
              <a:rPr lang="en-US" altLang="ja-JP" sz="2000" dirty="0">
                <a:latin typeface="+mn-lt"/>
                <a:ea typeface="+mn-ea"/>
              </a:rPr>
              <a:t>1996</a:t>
            </a:r>
            <a:r>
              <a:rPr lang="ja-JP" altLang="en-US" sz="2000" dirty="0">
                <a:latin typeface="+mn-lt"/>
                <a:ea typeface="+mn-ea"/>
              </a:rPr>
              <a:t>年～</a:t>
            </a:r>
            <a:r>
              <a:rPr lang="en-US" altLang="ja-JP" sz="2000" dirty="0">
                <a:latin typeface="+mn-lt"/>
                <a:ea typeface="+mn-ea"/>
              </a:rPr>
              <a:t>  </a:t>
            </a:r>
            <a:r>
              <a:rPr lang="ja-JP" altLang="en-US" sz="2000" dirty="0">
                <a:latin typeface="+mn-lt"/>
                <a:ea typeface="+mn-ea"/>
              </a:rPr>
              <a:t>中小の外資系企業の日本法人責任者などを歴任</a:t>
            </a:r>
          </a:p>
          <a:p>
            <a:pPr>
              <a:lnSpc>
                <a:spcPct val="90000"/>
              </a:lnSpc>
              <a:spcBef>
                <a:spcPct val="50000"/>
              </a:spcBef>
            </a:pPr>
            <a:r>
              <a:rPr lang="en-US" altLang="ja-JP" sz="2000" dirty="0">
                <a:latin typeface="+mn-lt"/>
                <a:ea typeface="+mn-ea"/>
              </a:rPr>
              <a:t>2004</a:t>
            </a:r>
            <a:r>
              <a:rPr lang="ja-JP" altLang="en-US" sz="2000" dirty="0">
                <a:latin typeface="+mn-lt"/>
                <a:ea typeface="+mn-ea"/>
              </a:rPr>
              <a:t>年～</a:t>
            </a:r>
            <a:r>
              <a:rPr lang="en-US" altLang="ja-JP" sz="2000" dirty="0">
                <a:latin typeface="+mn-lt"/>
                <a:ea typeface="+mn-ea"/>
              </a:rPr>
              <a:t>  </a:t>
            </a:r>
            <a:r>
              <a:rPr lang="ja-JP" altLang="en-US" sz="2000" dirty="0">
                <a:latin typeface="+mn-lt"/>
                <a:ea typeface="+mn-ea"/>
              </a:rPr>
              <a:t>契約コンサルタントとして独立</a:t>
            </a:r>
          </a:p>
          <a:p>
            <a:pPr>
              <a:lnSpc>
                <a:spcPct val="90000"/>
              </a:lnSpc>
              <a:spcBef>
                <a:spcPct val="50000"/>
              </a:spcBef>
            </a:pPr>
            <a:r>
              <a:rPr lang="en-US" altLang="ja-JP" sz="2000" dirty="0">
                <a:latin typeface="+mn-lt"/>
                <a:ea typeface="+mn-ea"/>
              </a:rPr>
              <a:t>2006</a:t>
            </a:r>
            <a:r>
              <a:rPr lang="ja-JP" altLang="en-US" sz="2000" dirty="0">
                <a:latin typeface="+mn-lt"/>
                <a:ea typeface="+mn-ea"/>
              </a:rPr>
              <a:t>年</a:t>
            </a:r>
            <a:r>
              <a:rPr lang="en-US" altLang="ja-JP" sz="2000" dirty="0">
                <a:latin typeface="+mn-lt"/>
                <a:ea typeface="+mn-ea"/>
              </a:rPr>
              <a:t>  </a:t>
            </a:r>
            <a:r>
              <a:rPr lang="ja-JP" altLang="en-US" sz="2000" dirty="0">
                <a:latin typeface="+mn-lt"/>
                <a:ea typeface="+mn-ea"/>
              </a:rPr>
              <a:t>コンサルティング会社設立</a:t>
            </a:r>
          </a:p>
          <a:p>
            <a:pPr>
              <a:lnSpc>
                <a:spcPct val="90000"/>
              </a:lnSpc>
              <a:spcBef>
                <a:spcPct val="50000"/>
              </a:spcBef>
            </a:pPr>
            <a:r>
              <a:rPr lang="en-US" altLang="ja-JP" sz="2000" dirty="0">
                <a:latin typeface="+mn-lt"/>
                <a:ea typeface="+mn-ea"/>
              </a:rPr>
              <a:t>2007</a:t>
            </a:r>
            <a:r>
              <a:rPr lang="ja-JP" altLang="en-US" sz="2000" dirty="0">
                <a:latin typeface="+mn-lt"/>
                <a:ea typeface="+mn-ea"/>
              </a:rPr>
              <a:t>年</a:t>
            </a:r>
            <a:r>
              <a:rPr lang="en-US" altLang="ja-JP" sz="2000" dirty="0">
                <a:latin typeface="+mn-lt"/>
                <a:ea typeface="+mn-ea"/>
              </a:rPr>
              <a:t>『</a:t>
            </a:r>
            <a:r>
              <a:rPr lang="ja-JP" altLang="en-US" sz="2000" dirty="0">
                <a:latin typeface="+mn-lt"/>
                <a:ea typeface="+mn-ea"/>
              </a:rPr>
              <a:t>武田家滅亡</a:t>
            </a:r>
            <a:r>
              <a:rPr lang="en-US" altLang="ja-JP" sz="2000" dirty="0">
                <a:latin typeface="+mn-lt"/>
                <a:ea typeface="+mn-ea"/>
              </a:rPr>
              <a:t>』(</a:t>
            </a:r>
            <a:r>
              <a:rPr lang="ja-JP" altLang="en-US" sz="2000" dirty="0">
                <a:latin typeface="+mn-lt"/>
                <a:ea typeface="+mn-ea"/>
              </a:rPr>
              <a:t>角川書店</a:t>
            </a:r>
            <a:r>
              <a:rPr lang="en-US" altLang="ja-JP" sz="2000" dirty="0">
                <a:latin typeface="+mn-lt"/>
                <a:ea typeface="+mn-ea"/>
              </a:rPr>
              <a:t>)</a:t>
            </a:r>
            <a:r>
              <a:rPr lang="ja-JP" altLang="en-US" sz="2000" dirty="0">
                <a:latin typeface="+mn-lt"/>
                <a:ea typeface="+mn-ea"/>
              </a:rPr>
              <a:t>でデビュー</a:t>
            </a:r>
            <a:endParaRPr lang="en-US" altLang="ja-JP" sz="2000" dirty="0">
              <a:latin typeface="+mn-lt"/>
              <a:ea typeface="+mn-ea"/>
            </a:endParaRPr>
          </a:p>
          <a:p>
            <a:pPr>
              <a:lnSpc>
                <a:spcPct val="90000"/>
              </a:lnSpc>
              <a:spcBef>
                <a:spcPct val="50000"/>
              </a:spcBef>
            </a:pPr>
            <a:r>
              <a:rPr lang="en-US" altLang="ja-JP" sz="2000" dirty="0">
                <a:latin typeface="+mn-lt"/>
                <a:ea typeface="+mn-ea"/>
              </a:rPr>
              <a:t>2010</a:t>
            </a:r>
            <a:r>
              <a:rPr lang="ja-JP" altLang="en-US" sz="2000" dirty="0">
                <a:latin typeface="+mn-lt"/>
                <a:ea typeface="+mn-ea"/>
              </a:rPr>
              <a:t>年 </a:t>
            </a:r>
            <a:r>
              <a:rPr lang="en-US" altLang="ja-JP" sz="2000" dirty="0">
                <a:latin typeface="+mn-lt"/>
                <a:ea typeface="+mn-ea"/>
              </a:rPr>
              <a:t>  </a:t>
            </a:r>
            <a:r>
              <a:rPr lang="ja-JP" altLang="en-US" sz="2000" dirty="0">
                <a:latin typeface="+mn-lt"/>
                <a:ea typeface="+mn-ea"/>
              </a:rPr>
              <a:t>専業作家として独立</a:t>
            </a:r>
            <a:endParaRPr lang="en-US" altLang="ja-JP" sz="2000" dirty="0">
              <a:latin typeface="+mn-lt"/>
              <a:ea typeface="+mn-ea"/>
            </a:endParaRPr>
          </a:p>
        </p:txBody>
      </p:sp>
      <p:sp>
        <p:nvSpPr>
          <p:cNvPr id="2" name="テキスト ボックス 1"/>
          <p:cNvSpPr txBox="1"/>
          <p:nvPr/>
        </p:nvSpPr>
        <p:spPr>
          <a:xfrm>
            <a:off x="4384039" y="365125"/>
            <a:ext cx="7164493" cy="1325563"/>
          </a:xfrm>
          <a:prstGeom prst="rect">
            <a:avLst/>
          </a:prstGeom>
        </p:spPr>
        <p:txBody>
          <a:bodyPr vert="horz" lIns="91440" tIns="45720" rIns="91440" bIns="45720" rtlCol="0" anchor="ctr">
            <a:normAutofit/>
          </a:bodyPr>
          <a:lstStyle/>
          <a:p>
            <a:pPr>
              <a:lnSpc>
                <a:spcPct val="90000"/>
              </a:lnSpc>
              <a:spcBef>
                <a:spcPct val="0"/>
              </a:spcBef>
            </a:pPr>
            <a:r>
              <a:rPr lang="ja-JP" altLang="en-US" sz="4400" kern="1200" dirty="0">
                <a:latin typeface="+mj-lt"/>
                <a:ea typeface="+mj-ea"/>
                <a:cs typeface="+mj-cs"/>
              </a:rPr>
              <a:t>伊東潤の略歴</a:t>
            </a:r>
          </a:p>
          <a:p>
            <a:pPr>
              <a:lnSpc>
                <a:spcPct val="90000"/>
              </a:lnSpc>
              <a:spcBef>
                <a:spcPct val="0"/>
              </a:spcBef>
            </a:pPr>
            <a:r>
              <a:rPr lang="ja-JP" altLang="en-US" sz="2400" kern="1200" dirty="0">
                <a:solidFill>
                  <a:schemeClr val="bg1"/>
                </a:solidFill>
                <a:latin typeface="+mj-lt"/>
                <a:ea typeface="+mj-ea"/>
                <a:cs typeface="+mj-cs"/>
              </a:rPr>
              <a:t> </a:t>
            </a:r>
            <a:endParaRPr lang="en-US" altLang="ja-JP" sz="2400" kern="1200" dirty="0">
              <a:solidFill>
                <a:schemeClr val="bg1"/>
              </a:solidFill>
              <a:latin typeface="+mj-lt"/>
              <a:ea typeface="+mj-ea"/>
              <a:cs typeface="+mj-cs"/>
            </a:endParaRPr>
          </a:p>
        </p:txBody>
      </p:sp>
      <p:pic>
        <p:nvPicPr>
          <p:cNvPr id="5" name="図 4">
            <a:extLst>
              <a:ext uri="{FF2B5EF4-FFF2-40B4-BE49-F238E27FC236}">
                <a16:creationId xmlns:a16="http://schemas.microsoft.com/office/drawing/2014/main" id="{6A9C2540-1C9D-41AC-A468-865C25BB07D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5391" y="702438"/>
            <a:ext cx="3755193" cy="5660682"/>
          </a:xfrm>
          <a:prstGeom prst="rect">
            <a:avLst/>
          </a:prstGeom>
        </p:spPr>
      </p:pic>
    </p:spTree>
    <p:extLst>
      <p:ext uri="{BB962C8B-B14F-4D97-AF65-F5344CB8AC3E}">
        <p14:creationId xmlns:p14="http://schemas.microsoft.com/office/powerpoint/2010/main" val="792658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3963989" y="188914"/>
            <a:ext cx="4681537" cy="58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defRPr/>
            </a:pPr>
            <a:r>
              <a:rPr lang="ja-JP" altLang="en-US" sz="3200" b="1" dirty="0">
                <a:effectLst>
                  <a:outerShdw blurRad="38100" dist="38100" dir="2700000" algn="tl">
                    <a:srgbClr val="FFFFFF"/>
                  </a:outerShdw>
                </a:effectLst>
                <a:latin typeface="+mn-ea"/>
              </a:rPr>
              <a:t>作家・伊東潤　受賞履歴 </a:t>
            </a:r>
          </a:p>
        </p:txBody>
      </p:sp>
      <p:graphicFrame>
        <p:nvGraphicFramePr>
          <p:cNvPr id="3" name="表 2"/>
          <p:cNvGraphicFramePr>
            <a:graphicFrameLocks noGrp="1"/>
          </p:cNvGraphicFramePr>
          <p:nvPr/>
        </p:nvGraphicFramePr>
        <p:xfrm>
          <a:off x="707922" y="775871"/>
          <a:ext cx="8128000" cy="5758774"/>
        </p:xfrm>
        <a:graphic>
          <a:graphicData uri="http://schemas.openxmlformats.org/drawingml/2006/table">
            <a:tbl>
              <a:tblPr firstRow="1" bandRow="1">
                <a:tableStyleId>{5C22544A-7EE6-4342-B048-85BDC9FD1C3A}</a:tableStyleId>
              </a:tblPr>
              <a:tblGrid>
                <a:gridCol w="5013257">
                  <a:extLst>
                    <a:ext uri="{9D8B030D-6E8A-4147-A177-3AD203B41FA5}">
                      <a16:colId xmlns:a16="http://schemas.microsoft.com/office/drawing/2014/main" val="20000"/>
                    </a:ext>
                  </a:extLst>
                </a:gridCol>
                <a:gridCol w="3114743">
                  <a:extLst>
                    <a:ext uri="{9D8B030D-6E8A-4147-A177-3AD203B41FA5}">
                      <a16:colId xmlns:a16="http://schemas.microsoft.com/office/drawing/2014/main" val="20001"/>
                    </a:ext>
                  </a:extLst>
                </a:gridCol>
              </a:tblGrid>
              <a:tr h="434189">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800" b="1" dirty="0">
                        <a:solidFill>
                          <a:schemeClr val="tx1"/>
                        </a:solidFill>
                        <a:latin typeface="+mn-ea"/>
                        <a:ea typeface="+mn-ea"/>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dirty="0"/>
                    </a:p>
                  </a:txBody>
                  <a:tcPr>
                    <a:noFill/>
                  </a:tcPr>
                </a:tc>
                <a:extLst>
                  <a:ext uri="{0D108BD9-81ED-4DB2-BD59-A6C34878D82A}">
                    <a16:rowId xmlns:a16="http://schemas.microsoft.com/office/drawing/2014/main" val="10000"/>
                  </a:ext>
                </a:extLst>
              </a:tr>
              <a:tr h="3213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kern="1200" dirty="0">
                          <a:solidFill>
                            <a:schemeClr val="bg1"/>
                          </a:solidFill>
                          <a:effectLst/>
                          <a:latin typeface="+mn-lt"/>
                          <a:ea typeface="+mn-ea"/>
                          <a:cs typeface="+mn-cs"/>
                        </a:rPr>
                        <a:t>文学賞名　</a:t>
                      </a:r>
                      <a:endParaRPr kumimoji="1" lang="ja-JP" altLang="en-US" sz="1800" kern="1200" dirty="0">
                        <a:solidFill>
                          <a:schemeClr val="bg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E2A3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kern="1200" dirty="0">
                          <a:solidFill>
                            <a:schemeClr val="bg1"/>
                          </a:solidFill>
                          <a:effectLst/>
                          <a:latin typeface="+mn-lt"/>
                          <a:ea typeface="+mn-ea"/>
                          <a:cs typeface="+mn-cs"/>
                        </a:rPr>
                        <a:t>作品名　　　　　　　　　　</a:t>
                      </a:r>
                      <a:endParaRPr kumimoji="1" lang="ja-JP" altLang="en-US" sz="1800" kern="1200" dirty="0">
                        <a:solidFill>
                          <a:schemeClr val="bg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E2A35"/>
                    </a:solidFill>
                  </a:tcPr>
                </a:tc>
                <a:extLst>
                  <a:ext uri="{0D108BD9-81ED-4DB2-BD59-A6C34878D82A}">
                    <a16:rowId xmlns:a16="http://schemas.microsoft.com/office/drawing/2014/main" val="10001"/>
                  </a:ext>
                </a:extLst>
              </a:tr>
              <a:tr h="4341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1" kern="1200" dirty="0">
                          <a:solidFill>
                            <a:schemeClr val="dk1"/>
                          </a:solidFill>
                          <a:effectLst/>
                          <a:latin typeface="+mn-lt"/>
                          <a:ea typeface="+mn-ea"/>
                          <a:cs typeface="+mn-cs"/>
                        </a:rPr>
                        <a:t>「第</a:t>
                      </a:r>
                      <a:r>
                        <a:rPr kumimoji="1" lang="en-US" altLang="ja-JP" sz="1800" b="1" kern="1200" dirty="0">
                          <a:solidFill>
                            <a:schemeClr val="dk1"/>
                          </a:solidFill>
                          <a:effectLst/>
                          <a:latin typeface="+mn-lt"/>
                          <a:ea typeface="+mn-ea"/>
                          <a:cs typeface="+mn-cs"/>
                        </a:rPr>
                        <a:t>1</a:t>
                      </a:r>
                      <a:r>
                        <a:rPr kumimoji="1" lang="ja-JP" altLang="en-US" sz="1800" b="1" kern="1200" dirty="0">
                          <a:solidFill>
                            <a:schemeClr val="dk1"/>
                          </a:solidFill>
                          <a:effectLst/>
                          <a:latin typeface="+mn-lt"/>
                          <a:ea typeface="+mn-ea"/>
                          <a:cs typeface="+mn-cs"/>
                        </a:rPr>
                        <a:t>回本屋が選ぶ時代小説大賞」　　　</a:t>
                      </a:r>
                      <a:endParaRPr kumimoji="1" lang="ja-JP" altLang="en-US"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1" kern="1200" dirty="0">
                          <a:solidFill>
                            <a:schemeClr val="dk1"/>
                          </a:solidFill>
                          <a:effectLst/>
                          <a:latin typeface="+mn-lt"/>
                          <a:ea typeface="+mn-ea"/>
                          <a:cs typeface="+mn-cs"/>
                        </a:rPr>
                        <a:t>『</a:t>
                      </a:r>
                      <a:r>
                        <a:rPr kumimoji="1" lang="ja-JP" altLang="en-US" sz="1800" b="1" kern="1200" dirty="0">
                          <a:solidFill>
                            <a:schemeClr val="dk1"/>
                          </a:solidFill>
                          <a:effectLst/>
                          <a:latin typeface="+mn-lt"/>
                          <a:ea typeface="+mn-ea"/>
                          <a:cs typeface="+mn-cs"/>
                        </a:rPr>
                        <a:t>黒南風の海</a:t>
                      </a:r>
                      <a:r>
                        <a:rPr kumimoji="1" lang="en-US" altLang="ja-JP" sz="1800" b="1" kern="1200" dirty="0">
                          <a:solidFill>
                            <a:schemeClr val="dk1"/>
                          </a:solidFill>
                          <a:effectLst/>
                          <a:latin typeface="+mn-lt"/>
                          <a:ea typeface="+mn-ea"/>
                          <a:cs typeface="+mn-cs"/>
                        </a:rPr>
                        <a:t>』</a:t>
                      </a:r>
                      <a:endParaRPr kumimoji="1" lang="ja-JP" altLang="en-US"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479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1" kern="1200" dirty="0">
                          <a:solidFill>
                            <a:schemeClr val="dk1"/>
                          </a:solidFill>
                          <a:effectLst/>
                          <a:latin typeface="+mn-lt"/>
                          <a:ea typeface="+mn-ea"/>
                          <a:cs typeface="+mn-cs"/>
                        </a:rPr>
                        <a:t>「第</a:t>
                      </a:r>
                      <a:r>
                        <a:rPr kumimoji="1" lang="en-US" altLang="ja-JP" sz="1800" b="1" kern="1200" dirty="0">
                          <a:solidFill>
                            <a:schemeClr val="dk1"/>
                          </a:solidFill>
                          <a:effectLst/>
                          <a:latin typeface="+mn-lt"/>
                          <a:ea typeface="+mn-ea"/>
                          <a:cs typeface="+mn-cs"/>
                        </a:rPr>
                        <a:t>34</a:t>
                      </a:r>
                      <a:r>
                        <a:rPr kumimoji="1" lang="ja-JP" altLang="en-US" sz="1800" b="1" kern="1200" dirty="0">
                          <a:solidFill>
                            <a:schemeClr val="dk1"/>
                          </a:solidFill>
                          <a:effectLst/>
                          <a:latin typeface="+mn-lt"/>
                          <a:ea typeface="+mn-ea"/>
                          <a:cs typeface="+mn-cs"/>
                        </a:rPr>
                        <a:t>回吉川英治文学新人賞」</a:t>
                      </a:r>
                      <a:endParaRPr kumimoji="1" lang="ja-JP" altLang="en-US"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1" kern="1200" dirty="0">
                          <a:solidFill>
                            <a:schemeClr val="dk1"/>
                          </a:solidFill>
                          <a:effectLst/>
                          <a:latin typeface="+mn-lt"/>
                          <a:ea typeface="+mn-ea"/>
                          <a:cs typeface="+mn-cs"/>
                        </a:rPr>
                        <a:t>『</a:t>
                      </a:r>
                      <a:r>
                        <a:rPr kumimoji="1" lang="ja-JP" altLang="en-US" sz="1800" b="1" kern="1200" dirty="0">
                          <a:solidFill>
                            <a:schemeClr val="dk1"/>
                          </a:solidFill>
                          <a:effectLst/>
                          <a:latin typeface="+mn-lt"/>
                          <a:ea typeface="+mn-ea"/>
                          <a:cs typeface="+mn-cs"/>
                        </a:rPr>
                        <a:t>国を蹴った男</a:t>
                      </a:r>
                      <a:r>
                        <a:rPr kumimoji="1" lang="en-US" altLang="ja-JP" sz="1800" b="1" kern="1200" dirty="0">
                          <a:solidFill>
                            <a:schemeClr val="dk1"/>
                          </a:solidFill>
                          <a:effectLst/>
                          <a:latin typeface="+mn-lt"/>
                          <a:ea typeface="+mn-ea"/>
                          <a:cs typeface="+mn-cs"/>
                        </a:rPr>
                        <a:t>』</a:t>
                      </a:r>
                      <a:endParaRPr kumimoji="1" lang="ja-JP" altLang="en-US" sz="1800" kern="1200" dirty="0">
                        <a:solidFill>
                          <a:schemeClr val="dk1"/>
                        </a:solidFill>
                        <a:effectLst/>
                        <a:latin typeface="+mn-lt"/>
                        <a:ea typeface="+mn-ea"/>
                        <a:cs typeface="+mn-cs"/>
                      </a:endParaRPr>
                    </a:p>
                    <a:p>
                      <a:pPr algn="l">
                        <a:lnSpc>
                          <a:spcPct val="100000"/>
                        </a:lnSpc>
                      </a:pP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479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1" kern="1200" dirty="0">
                          <a:solidFill>
                            <a:schemeClr val="tx1"/>
                          </a:solidFill>
                          <a:effectLst/>
                          <a:latin typeface="+mn-lt"/>
                          <a:ea typeface="+mn-ea"/>
                          <a:cs typeface="+mn-cs"/>
                        </a:rPr>
                        <a:t>「第</a:t>
                      </a:r>
                      <a:r>
                        <a:rPr kumimoji="1" lang="en-US" altLang="ja-JP" sz="1800" b="1" kern="1200" dirty="0">
                          <a:solidFill>
                            <a:schemeClr val="tx1"/>
                          </a:solidFill>
                          <a:effectLst/>
                          <a:latin typeface="+mn-lt"/>
                          <a:ea typeface="+mn-ea"/>
                          <a:cs typeface="+mn-cs"/>
                        </a:rPr>
                        <a:t>2</a:t>
                      </a:r>
                      <a:r>
                        <a:rPr kumimoji="1" lang="ja-JP" altLang="en-US" sz="1800" b="1" kern="1200" dirty="0">
                          <a:solidFill>
                            <a:schemeClr val="tx1"/>
                          </a:solidFill>
                          <a:effectLst/>
                          <a:latin typeface="+mn-lt"/>
                          <a:ea typeface="+mn-ea"/>
                          <a:cs typeface="+mn-cs"/>
                        </a:rPr>
                        <a:t>回歴史時代作家クラブ賞</a:t>
                      </a:r>
                      <a:r>
                        <a:rPr kumimoji="1" lang="en-US" altLang="ja-JP" sz="1800" b="1" kern="1200" dirty="0">
                          <a:solidFill>
                            <a:schemeClr val="tx1"/>
                          </a:solidFill>
                          <a:effectLst/>
                          <a:latin typeface="+mn-lt"/>
                          <a:ea typeface="+mn-ea"/>
                          <a:cs typeface="+mn-cs"/>
                        </a:rPr>
                        <a:t>(</a:t>
                      </a:r>
                      <a:r>
                        <a:rPr kumimoji="1" lang="ja-JP" altLang="en-US" sz="1800" b="1" kern="1200" dirty="0">
                          <a:solidFill>
                            <a:schemeClr val="tx1"/>
                          </a:solidFill>
                          <a:effectLst/>
                          <a:latin typeface="+mn-lt"/>
                          <a:ea typeface="+mn-ea"/>
                          <a:cs typeface="+mn-cs"/>
                        </a:rPr>
                        <a:t>作品賞</a:t>
                      </a:r>
                      <a:r>
                        <a:rPr kumimoji="1" lang="en-US" altLang="ja-JP" sz="1800" b="1" kern="1200" dirty="0">
                          <a:solidFill>
                            <a:schemeClr val="tx1"/>
                          </a:solidFill>
                          <a:effectLst/>
                          <a:latin typeface="+mn-lt"/>
                          <a:ea typeface="+mn-ea"/>
                          <a:cs typeface="+mn-cs"/>
                        </a:rPr>
                        <a:t>)</a:t>
                      </a:r>
                      <a:r>
                        <a:rPr kumimoji="1" lang="ja-JP" altLang="en-US" sz="1800" b="1" kern="1200" dirty="0">
                          <a:solidFill>
                            <a:schemeClr val="tx1"/>
                          </a:solidFill>
                          <a:effectLst/>
                          <a:latin typeface="+mn-lt"/>
                          <a:ea typeface="+mn-ea"/>
                          <a:cs typeface="+mn-cs"/>
                        </a:rPr>
                        <a:t>」</a:t>
                      </a:r>
                      <a:endParaRPr kumimoji="1" lang="ja-JP" altLang="en-US" sz="180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800" b="1" kern="1200" dirty="0">
                          <a:solidFill>
                            <a:schemeClr val="tx1"/>
                          </a:solidFill>
                          <a:effectLst/>
                          <a:latin typeface="+mn-lt"/>
                          <a:ea typeface="+mn-ea"/>
                          <a:cs typeface="+mn-cs"/>
                        </a:rPr>
                        <a:t>『</a:t>
                      </a:r>
                      <a:r>
                        <a:rPr kumimoji="1" lang="ja-JP" altLang="en-US" sz="1800" b="1" kern="1200" dirty="0">
                          <a:solidFill>
                            <a:schemeClr val="tx1"/>
                          </a:solidFill>
                          <a:effectLst/>
                          <a:latin typeface="+mn-lt"/>
                          <a:ea typeface="+mn-ea"/>
                          <a:cs typeface="+mn-cs"/>
                        </a:rPr>
                        <a:t>義烈千秋　天狗党西へ</a:t>
                      </a:r>
                      <a:r>
                        <a:rPr kumimoji="1" lang="en-US" altLang="ja-JP" sz="1800" b="1" kern="1200" dirty="0">
                          <a:solidFill>
                            <a:schemeClr val="tx1"/>
                          </a:solidFill>
                          <a:effectLst/>
                          <a:latin typeface="+mn-lt"/>
                          <a:ea typeface="+mn-ea"/>
                          <a:cs typeface="+mn-cs"/>
                        </a:rPr>
                        <a:t>』</a:t>
                      </a:r>
                      <a:endParaRPr kumimoji="1" lang="ja-JP" altLang="en-US" sz="180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341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1" kern="1200" dirty="0">
                          <a:solidFill>
                            <a:schemeClr val="dk1"/>
                          </a:solidFill>
                          <a:effectLst/>
                          <a:latin typeface="+mn-lt"/>
                          <a:ea typeface="+mn-ea"/>
                          <a:cs typeface="+mn-cs"/>
                        </a:rPr>
                        <a:t>「第</a:t>
                      </a:r>
                      <a:r>
                        <a:rPr kumimoji="1" lang="en-US" altLang="ja-JP" sz="1800" b="1" kern="1200" dirty="0">
                          <a:solidFill>
                            <a:schemeClr val="dk1"/>
                          </a:solidFill>
                          <a:effectLst/>
                          <a:latin typeface="+mn-lt"/>
                          <a:ea typeface="+mn-ea"/>
                          <a:cs typeface="+mn-cs"/>
                        </a:rPr>
                        <a:t>4</a:t>
                      </a:r>
                      <a:r>
                        <a:rPr kumimoji="1" lang="ja-JP" altLang="en-US" sz="1800" b="1" kern="1200" dirty="0">
                          <a:solidFill>
                            <a:schemeClr val="dk1"/>
                          </a:solidFill>
                          <a:effectLst/>
                          <a:latin typeface="+mn-lt"/>
                          <a:ea typeface="+mn-ea"/>
                          <a:cs typeface="+mn-cs"/>
                        </a:rPr>
                        <a:t>回山田風太郎賞」　　　</a:t>
                      </a:r>
                      <a:endParaRPr kumimoji="1" lang="ja-JP" altLang="en-US"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1" kern="1200" dirty="0">
                          <a:solidFill>
                            <a:schemeClr val="dk1"/>
                          </a:solidFill>
                          <a:effectLst/>
                          <a:latin typeface="+mn-lt"/>
                          <a:ea typeface="+mn-ea"/>
                          <a:cs typeface="+mn-cs"/>
                        </a:rPr>
                        <a:t>『</a:t>
                      </a:r>
                      <a:r>
                        <a:rPr kumimoji="1" lang="ja-JP" altLang="en-US" sz="1800" b="1" kern="1200" dirty="0">
                          <a:solidFill>
                            <a:schemeClr val="dk1"/>
                          </a:solidFill>
                          <a:effectLst/>
                          <a:latin typeface="+mn-lt"/>
                          <a:ea typeface="+mn-ea"/>
                          <a:cs typeface="+mn-cs"/>
                        </a:rPr>
                        <a:t>巨鯨の海</a:t>
                      </a:r>
                      <a:r>
                        <a:rPr kumimoji="1" lang="en-US" altLang="ja-JP" sz="1800" b="1" kern="1200" dirty="0">
                          <a:solidFill>
                            <a:schemeClr val="dk1"/>
                          </a:solidFill>
                          <a:effectLst/>
                          <a:latin typeface="+mn-lt"/>
                          <a:ea typeface="+mn-ea"/>
                          <a:cs typeface="+mn-cs"/>
                        </a:rPr>
                        <a:t>』</a:t>
                      </a:r>
                      <a:endParaRPr kumimoji="1" lang="ja-JP" altLang="en-US"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479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1" kern="1200" dirty="0">
                          <a:solidFill>
                            <a:schemeClr val="dk1"/>
                          </a:solidFill>
                          <a:effectLst/>
                          <a:latin typeface="+mn-lt"/>
                          <a:ea typeface="+mn-ea"/>
                          <a:cs typeface="+mn-cs"/>
                        </a:rPr>
                        <a:t>「第</a:t>
                      </a:r>
                      <a:r>
                        <a:rPr kumimoji="1" lang="en-US" altLang="ja-JP" sz="1800" b="1" kern="1200" dirty="0">
                          <a:solidFill>
                            <a:schemeClr val="dk1"/>
                          </a:solidFill>
                          <a:effectLst/>
                          <a:latin typeface="+mn-lt"/>
                          <a:ea typeface="+mn-ea"/>
                          <a:cs typeface="+mn-cs"/>
                        </a:rPr>
                        <a:t>1</a:t>
                      </a:r>
                      <a:r>
                        <a:rPr kumimoji="1" lang="ja-JP" altLang="en-US" sz="1800" b="1" kern="1200" dirty="0">
                          <a:solidFill>
                            <a:schemeClr val="dk1"/>
                          </a:solidFill>
                          <a:effectLst/>
                          <a:latin typeface="+mn-lt"/>
                          <a:ea typeface="+mn-ea"/>
                          <a:cs typeface="+mn-cs"/>
                        </a:rPr>
                        <a:t>回高校生直木賞」</a:t>
                      </a:r>
                      <a:endParaRPr kumimoji="1" lang="ja-JP" altLang="en-US"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1" kern="1200" dirty="0">
                          <a:solidFill>
                            <a:schemeClr val="dk1"/>
                          </a:solidFill>
                          <a:effectLst/>
                          <a:latin typeface="+mn-lt"/>
                          <a:ea typeface="+mn-ea"/>
                          <a:cs typeface="+mn-cs"/>
                        </a:rPr>
                        <a:t>『</a:t>
                      </a:r>
                      <a:r>
                        <a:rPr kumimoji="1" lang="ja-JP" altLang="en-US" sz="1800" b="1" kern="1200" dirty="0">
                          <a:solidFill>
                            <a:schemeClr val="dk1"/>
                          </a:solidFill>
                          <a:effectLst/>
                          <a:latin typeface="+mn-lt"/>
                          <a:ea typeface="+mn-ea"/>
                          <a:cs typeface="+mn-cs"/>
                        </a:rPr>
                        <a:t>巨鯨の海</a:t>
                      </a:r>
                      <a:r>
                        <a:rPr kumimoji="1" lang="en-US" altLang="ja-JP" sz="1800" b="1" kern="1200" dirty="0">
                          <a:solidFill>
                            <a:schemeClr val="dk1"/>
                          </a:solidFill>
                          <a:effectLst/>
                          <a:latin typeface="+mn-lt"/>
                          <a:ea typeface="+mn-ea"/>
                          <a:cs typeface="+mn-cs"/>
                        </a:rPr>
                        <a:t>』</a:t>
                      </a:r>
                      <a:endParaRPr kumimoji="1" lang="ja-JP" altLang="en-US"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4341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1" kern="1200" dirty="0">
                          <a:solidFill>
                            <a:schemeClr val="dk1"/>
                          </a:solidFill>
                          <a:effectLst/>
                          <a:latin typeface="+mn-lt"/>
                          <a:ea typeface="+mn-ea"/>
                          <a:cs typeface="+mn-cs"/>
                        </a:rPr>
                        <a:t>「第</a:t>
                      </a:r>
                      <a:r>
                        <a:rPr kumimoji="1" lang="en-US" altLang="ja-JP" sz="1800" b="1" kern="1200" dirty="0">
                          <a:solidFill>
                            <a:schemeClr val="dk1"/>
                          </a:solidFill>
                          <a:effectLst/>
                          <a:latin typeface="+mn-lt"/>
                          <a:ea typeface="+mn-ea"/>
                          <a:cs typeface="+mn-cs"/>
                        </a:rPr>
                        <a:t>20</a:t>
                      </a:r>
                      <a:r>
                        <a:rPr kumimoji="1" lang="ja-JP" altLang="en-US" sz="1800" b="1" kern="1200" dirty="0">
                          <a:solidFill>
                            <a:schemeClr val="dk1"/>
                          </a:solidFill>
                          <a:effectLst/>
                          <a:latin typeface="+mn-lt"/>
                          <a:ea typeface="+mn-ea"/>
                          <a:cs typeface="+mn-cs"/>
                        </a:rPr>
                        <a:t>回中山義秀賞」　　　　　</a:t>
                      </a:r>
                      <a:endParaRPr kumimoji="1" lang="ja-JP" altLang="en-US"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1" kern="1200" dirty="0">
                          <a:solidFill>
                            <a:schemeClr val="dk1"/>
                          </a:solidFill>
                          <a:effectLst/>
                          <a:latin typeface="+mn-lt"/>
                          <a:ea typeface="+mn-ea"/>
                          <a:cs typeface="+mn-cs"/>
                        </a:rPr>
                        <a:t>『</a:t>
                      </a:r>
                      <a:r>
                        <a:rPr kumimoji="1" lang="ja-JP" altLang="en-US" sz="1800" b="1" kern="1200" dirty="0">
                          <a:solidFill>
                            <a:schemeClr val="dk1"/>
                          </a:solidFill>
                          <a:effectLst/>
                          <a:latin typeface="+mn-lt"/>
                          <a:ea typeface="+mn-ea"/>
                          <a:cs typeface="+mn-cs"/>
                        </a:rPr>
                        <a:t>峠越え</a:t>
                      </a:r>
                      <a:r>
                        <a:rPr kumimoji="1" lang="en-US" altLang="ja-JP" sz="1800" b="1" kern="1200" dirty="0">
                          <a:solidFill>
                            <a:schemeClr val="dk1"/>
                          </a:solidFill>
                          <a:effectLst/>
                          <a:latin typeface="+mn-lt"/>
                          <a:ea typeface="+mn-ea"/>
                          <a:cs typeface="+mn-cs"/>
                        </a:rPr>
                        <a:t>』</a:t>
                      </a:r>
                      <a:endParaRPr kumimoji="1" lang="ja-JP" altLang="en-US"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4341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1" kern="1200" dirty="0">
                          <a:solidFill>
                            <a:schemeClr val="dk1"/>
                          </a:solidFill>
                          <a:effectLst/>
                          <a:latin typeface="+mn-lt"/>
                          <a:ea typeface="+mn-ea"/>
                          <a:cs typeface="+mn-cs"/>
                        </a:rPr>
                        <a:t>「この時代小説がすごい</a:t>
                      </a:r>
                      <a:r>
                        <a:rPr kumimoji="1" lang="en-US" altLang="ja-JP" sz="1800" b="1" kern="1200" dirty="0">
                          <a:solidFill>
                            <a:schemeClr val="dk1"/>
                          </a:solidFill>
                          <a:effectLst/>
                          <a:latin typeface="+mn-lt"/>
                          <a:ea typeface="+mn-ea"/>
                          <a:cs typeface="+mn-cs"/>
                        </a:rPr>
                        <a:t>2014</a:t>
                      </a:r>
                      <a:r>
                        <a:rPr kumimoji="1" lang="ja-JP" altLang="en-US" sz="1800" b="1" kern="1200" dirty="0">
                          <a:solidFill>
                            <a:schemeClr val="dk1"/>
                          </a:solidFill>
                          <a:effectLst/>
                          <a:latin typeface="+mn-lt"/>
                          <a:ea typeface="+mn-ea"/>
                          <a:cs typeface="+mn-cs"/>
                        </a:rPr>
                        <a:t>」作品部門</a:t>
                      </a:r>
                      <a:r>
                        <a:rPr kumimoji="1" lang="en-US" altLang="ja-JP" sz="1800" b="1" kern="1200" dirty="0">
                          <a:solidFill>
                            <a:schemeClr val="dk1"/>
                          </a:solidFill>
                          <a:effectLst/>
                          <a:latin typeface="+mn-lt"/>
                          <a:ea typeface="+mn-ea"/>
                          <a:cs typeface="+mn-cs"/>
                        </a:rPr>
                        <a:t>1</a:t>
                      </a:r>
                      <a:r>
                        <a:rPr kumimoji="1" lang="ja-JP" altLang="en-US" sz="1800" b="1" kern="1200" dirty="0">
                          <a:solidFill>
                            <a:schemeClr val="dk1"/>
                          </a:solidFill>
                          <a:effectLst/>
                          <a:latin typeface="+mn-lt"/>
                          <a:ea typeface="+mn-ea"/>
                          <a:cs typeface="+mn-cs"/>
                        </a:rPr>
                        <a:t>位</a:t>
                      </a:r>
                      <a:endParaRPr kumimoji="1" lang="ja-JP" altLang="en-US" sz="1800" kern="1200" dirty="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1" kern="1200" dirty="0">
                          <a:solidFill>
                            <a:schemeClr val="dk1"/>
                          </a:solidFill>
                          <a:effectLst/>
                          <a:latin typeface="+mn-lt"/>
                          <a:ea typeface="+mn-ea"/>
                          <a:cs typeface="+mn-cs"/>
                        </a:rPr>
                        <a:t>　同ランキング　作家部門　</a:t>
                      </a:r>
                      <a:r>
                        <a:rPr kumimoji="1" lang="en-US" altLang="ja-JP" sz="1800" b="1" kern="1200" dirty="0">
                          <a:solidFill>
                            <a:schemeClr val="dk1"/>
                          </a:solidFill>
                          <a:effectLst/>
                          <a:latin typeface="+mn-lt"/>
                          <a:ea typeface="+mn-ea"/>
                          <a:cs typeface="+mn-cs"/>
                        </a:rPr>
                        <a:t>1</a:t>
                      </a:r>
                      <a:r>
                        <a:rPr kumimoji="1" lang="ja-JP" altLang="en-US" sz="1800" b="1" kern="1200" dirty="0">
                          <a:solidFill>
                            <a:schemeClr val="dk1"/>
                          </a:solidFill>
                          <a:effectLst/>
                          <a:latin typeface="+mn-lt"/>
                          <a:ea typeface="+mn-ea"/>
                          <a:cs typeface="+mn-cs"/>
                        </a:rPr>
                        <a:t>位</a:t>
                      </a:r>
                      <a:endParaRPr kumimoji="1" lang="ja-JP" altLang="en-US"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1" kern="1200" dirty="0">
                          <a:solidFill>
                            <a:schemeClr val="dk1"/>
                          </a:solidFill>
                          <a:effectLst/>
                          <a:latin typeface="+mn-lt"/>
                          <a:ea typeface="+mn-ea"/>
                          <a:cs typeface="+mn-cs"/>
                        </a:rPr>
                        <a:t>『</a:t>
                      </a:r>
                      <a:r>
                        <a:rPr kumimoji="1" lang="ja-JP" altLang="en-US" sz="1800" b="1" kern="1200" dirty="0">
                          <a:solidFill>
                            <a:schemeClr val="dk1"/>
                          </a:solidFill>
                          <a:effectLst/>
                          <a:latin typeface="+mn-lt"/>
                          <a:ea typeface="+mn-ea"/>
                          <a:cs typeface="+mn-cs"/>
                        </a:rPr>
                        <a:t>巨鯨の海</a:t>
                      </a:r>
                      <a:r>
                        <a:rPr kumimoji="1" lang="en-US" altLang="ja-JP" sz="1800" b="1" kern="1200" dirty="0">
                          <a:solidFill>
                            <a:schemeClr val="dk1"/>
                          </a:solidFill>
                          <a:effectLst/>
                          <a:latin typeface="+mn-lt"/>
                          <a:ea typeface="+mn-ea"/>
                          <a:cs typeface="+mn-cs"/>
                        </a:rPr>
                        <a:t>』</a:t>
                      </a:r>
                      <a:endParaRPr kumimoji="1" lang="ja-JP" altLang="en-US"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4341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1" kern="1200" dirty="0">
                          <a:solidFill>
                            <a:schemeClr val="dk1"/>
                          </a:solidFill>
                          <a:effectLst/>
                          <a:latin typeface="+mn-lt"/>
                          <a:ea typeface="+mn-ea"/>
                          <a:cs typeface="+mn-cs"/>
                        </a:rPr>
                        <a:t>「この時代小説がすごい</a:t>
                      </a:r>
                      <a:r>
                        <a:rPr kumimoji="1" lang="en-US" altLang="ja-JP" sz="1800" b="1" kern="1200" dirty="0">
                          <a:solidFill>
                            <a:schemeClr val="dk1"/>
                          </a:solidFill>
                          <a:effectLst/>
                          <a:latin typeface="+mn-lt"/>
                          <a:ea typeface="+mn-ea"/>
                          <a:cs typeface="+mn-cs"/>
                        </a:rPr>
                        <a:t>2015</a:t>
                      </a:r>
                      <a:r>
                        <a:rPr kumimoji="1" lang="ja-JP" altLang="en-US" sz="1800" b="1" kern="1200" dirty="0">
                          <a:solidFill>
                            <a:schemeClr val="dk1"/>
                          </a:solidFill>
                          <a:effectLst/>
                          <a:latin typeface="+mn-lt"/>
                          <a:ea typeface="+mn-ea"/>
                          <a:cs typeface="+mn-cs"/>
                        </a:rPr>
                        <a:t>」</a:t>
                      </a:r>
                      <a:r>
                        <a:rPr kumimoji="1" lang="en-US" altLang="ja-JP" sz="1800" b="1" kern="1200" dirty="0">
                          <a:solidFill>
                            <a:schemeClr val="dk1"/>
                          </a:solidFill>
                          <a:effectLst/>
                          <a:latin typeface="+mn-lt"/>
                          <a:ea typeface="+mn-ea"/>
                          <a:cs typeface="+mn-cs"/>
                        </a:rPr>
                        <a:t>3</a:t>
                      </a:r>
                      <a:r>
                        <a:rPr kumimoji="1" lang="ja-JP" altLang="en-US" sz="1800" b="1" kern="1200" dirty="0">
                          <a:solidFill>
                            <a:schemeClr val="dk1"/>
                          </a:solidFill>
                          <a:effectLst/>
                          <a:latin typeface="+mn-lt"/>
                          <a:ea typeface="+mn-ea"/>
                          <a:cs typeface="+mn-cs"/>
                        </a:rPr>
                        <a:t>位作品部門</a:t>
                      </a:r>
                      <a:endParaRPr kumimoji="1" lang="ja-JP" altLang="en-US" sz="1800" kern="1200" dirty="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1" kern="1200" dirty="0">
                          <a:solidFill>
                            <a:schemeClr val="dk1"/>
                          </a:solidFill>
                          <a:effectLst/>
                          <a:latin typeface="+mn-lt"/>
                          <a:ea typeface="+mn-ea"/>
                          <a:cs typeface="+mn-cs"/>
                        </a:rPr>
                        <a:t>　同ランキング　作家部門　</a:t>
                      </a:r>
                      <a:r>
                        <a:rPr kumimoji="1" lang="en-US" altLang="ja-JP" sz="1800" b="1" kern="1200" dirty="0">
                          <a:solidFill>
                            <a:schemeClr val="dk1"/>
                          </a:solidFill>
                          <a:effectLst/>
                          <a:latin typeface="+mn-lt"/>
                          <a:ea typeface="+mn-ea"/>
                          <a:cs typeface="+mn-cs"/>
                        </a:rPr>
                        <a:t>2</a:t>
                      </a:r>
                      <a:r>
                        <a:rPr kumimoji="1" lang="ja-JP" altLang="en-US" sz="1800" b="1" kern="1200" dirty="0">
                          <a:solidFill>
                            <a:schemeClr val="dk1"/>
                          </a:solidFill>
                          <a:effectLst/>
                          <a:latin typeface="+mn-lt"/>
                          <a:ea typeface="+mn-ea"/>
                          <a:cs typeface="+mn-cs"/>
                        </a:rPr>
                        <a:t>位</a:t>
                      </a:r>
                      <a:endParaRPr kumimoji="1" lang="ja-JP" altLang="en-US"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1" kern="1200" dirty="0">
                          <a:solidFill>
                            <a:schemeClr val="dk1"/>
                          </a:solidFill>
                          <a:effectLst/>
                          <a:latin typeface="+mn-lt"/>
                          <a:ea typeface="+mn-ea"/>
                          <a:cs typeface="+mn-cs"/>
                        </a:rPr>
                        <a:t>『</a:t>
                      </a:r>
                      <a:r>
                        <a:rPr kumimoji="1" lang="ja-JP" altLang="en-US" sz="1800" b="1" kern="1200" dirty="0">
                          <a:solidFill>
                            <a:schemeClr val="dk1"/>
                          </a:solidFill>
                          <a:effectLst/>
                          <a:latin typeface="+mn-lt"/>
                          <a:ea typeface="+mn-ea"/>
                          <a:cs typeface="+mn-cs"/>
                        </a:rPr>
                        <a:t>天地雷動</a:t>
                      </a:r>
                      <a:r>
                        <a:rPr kumimoji="1" lang="en-US" altLang="ja-JP" sz="1800" b="1" kern="1200" dirty="0">
                          <a:solidFill>
                            <a:schemeClr val="dk1"/>
                          </a:solidFill>
                          <a:effectLst/>
                          <a:latin typeface="+mn-lt"/>
                          <a:ea typeface="+mn-ea"/>
                          <a:cs typeface="+mn-cs"/>
                        </a:rPr>
                        <a:t>』</a:t>
                      </a:r>
                      <a:endParaRPr kumimoji="1" lang="ja-JP" altLang="en-US"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4341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1" kern="1200" dirty="0">
                          <a:solidFill>
                            <a:schemeClr val="dk1"/>
                          </a:solidFill>
                          <a:effectLst/>
                          <a:latin typeface="+mn-lt"/>
                          <a:ea typeface="+mn-ea"/>
                          <a:cs typeface="+mn-cs"/>
                        </a:rPr>
                        <a:t>「この時代小説がすごい</a:t>
                      </a:r>
                      <a:r>
                        <a:rPr kumimoji="1" lang="en-US" altLang="ja-JP" sz="1800" b="1" kern="1200" dirty="0">
                          <a:solidFill>
                            <a:schemeClr val="dk1"/>
                          </a:solidFill>
                          <a:effectLst/>
                          <a:latin typeface="+mn-lt"/>
                          <a:ea typeface="+mn-ea"/>
                          <a:cs typeface="+mn-cs"/>
                        </a:rPr>
                        <a:t>! </a:t>
                      </a:r>
                      <a:r>
                        <a:rPr kumimoji="1" lang="ja-JP" altLang="en-US" sz="1800" b="1" kern="1200" dirty="0">
                          <a:solidFill>
                            <a:schemeClr val="dk1"/>
                          </a:solidFill>
                          <a:effectLst/>
                          <a:latin typeface="+mn-lt"/>
                          <a:ea typeface="+mn-ea"/>
                          <a:cs typeface="+mn-cs"/>
                        </a:rPr>
                        <a:t>時代小説傑作選」</a:t>
                      </a:r>
                      <a:endParaRPr kumimoji="1" lang="ja-JP" altLang="en-US" sz="1800" kern="1200" dirty="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1" kern="1200" dirty="0">
                          <a:solidFill>
                            <a:schemeClr val="dk1"/>
                          </a:solidFill>
                          <a:effectLst/>
                          <a:latin typeface="+mn-lt"/>
                          <a:ea typeface="+mn-ea"/>
                          <a:cs typeface="+mn-cs"/>
                        </a:rPr>
                        <a:t>オールタイム・ランキング１位</a:t>
                      </a:r>
                      <a:endParaRPr kumimoji="1" lang="ja-JP" altLang="en-US"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1" kern="1200" dirty="0">
                          <a:solidFill>
                            <a:schemeClr val="dk1"/>
                          </a:solidFill>
                          <a:effectLst/>
                          <a:latin typeface="+mn-lt"/>
                          <a:ea typeface="+mn-ea"/>
                          <a:cs typeface="+mn-cs"/>
                        </a:rPr>
                        <a:t>『</a:t>
                      </a:r>
                      <a:r>
                        <a:rPr kumimoji="1" lang="ja-JP" altLang="en-US" sz="1800" b="1" kern="1200" dirty="0">
                          <a:solidFill>
                            <a:schemeClr val="dk1"/>
                          </a:solidFill>
                          <a:effectLst/>
                          <a:latin typeface="+mn-lt"/>
                          <a:ea typeface="+mn-ea"/>
                          <a:cs typeface="+mn-cs"/>
                        </a:rPr>
                        <a:t>国を蹴った男</a:t>
                      </a:r>
                      <a:r>
                        <a:rPr kumimoji="1" lang="en-US" altLang="ja-JP" sz="1800" b="1" kern="1200" dirty="0">
                          <a:solidFill>
                            <a:schemeClr val="dk1"/>
                          </a:solidFill>
                          <a:effectLst/>
                          <a:latin typeface="+mn-lt"/>
                          <a:ea typeface="+mn-ea"/>
                          <a:cs typeface="+mn-cs"/>
                        </a:rPr>
                        <a:t>』</a:t>
                      </a:r>
                      <a:endParaRPr kumimoji="1" lang="ja-JP" altLang="en-US"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bl>
          </a:graphicData>
        </a:graphic>
      </p:graphicFrame>
      <p:pic>
        <p:nvPicPr>
          <p:cNvPr id="18" name="図 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67303" y="1362828"/>
            <a:ext cx="1999384" cy="2841230"/>
          </a:xfrm>
          <a:prstGeom prst="rect">
            <a:avLst/>
          </a:prstGeom>
        </p:spPr>
      </p:pic>
      <p:pic>
        <p:nvPicPr>
          <p:cNvPr id="19" name="図 1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45645" y="3403436"/>
            <a:ext cx="2121350" cy="2841230"/>
          </a:xfrm>
          <a:prstGeom prst="rect">
            <a:avLst/>
          </a:prstGeom>
        </p:spPr>
      </p:pic>
    </p:spTree>
    <p:extLst>
      <p:ext uri="{BB962C8B-B14F-4D97-AF65-F5344CB8AC3E}">
        <p14:creationId xmlns:p14="http://schemas.microsoft.com/office/powerpoint/2010/main" val="3922618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0" y="276999"/>
            <a:ext cx="12192000" cy="707886"/>
          </a:xfrm>
          <a:prstGeom prst="rect">
            <a:avLst/>
          </a:prstGeom>
          <a:solidFill>
            <a:schemeClr val="tx1">
              <a:lumMod val="85000"/>
              <a:lumOff val="15000"/>
            </a:schemeClr>
          </a:solidFill>
        </p:spPr>
        <p:txBody>
          <a:bodyPr wrap="square" rtlCol="0">
            <a:spAutoFit/>
          </a:bodyPr>
          <a:lstStyle/>
          <a:p>
            <a:r>
              <a:rPr kumimoji="1" lang="en-US" altLang="ja-JP" sz="4000" b="1" dirty="0">
                <a:solidFill>
                  <a:schemeClr val="bg1"/>
                </a:solidFill>
                <a:latin typeface="+mj-ea"/>
                <a:ea typeface="+mj-ea"/>
              </a:rPr>
              <a:t> </a:t>
            </a:r>
            <a:r>
              <a:rPr kumimoji="1" lang="ja-JP" altLang="en-US" sz="4000" b="1" dirty="0">
                <a:solidFill>
                  <a:schemeClr val="bg1"/>
                </a:solidFill>
                <a:latin typeface="+mj-ea"/>
                <a:ea typeface="+mj-ea"/>
              </a:rPr>
              <a:t>最新作</a:t>
            </a:r>
            <a:r>
              <a:rPr kumimoji="1" lang="en-US" altLang="ja-JP" sz="4000" b="1" dirty="0">
                <a:solidFill>
                  <a:schemeClr val="bg1"/>
                </a:solidFill>
                <a:latin typeface="+mj-ea"/>
                <a:ea typeface="+mj-ea"/>
              </a:rPr>
              <a:t>(2017〜2018)</a:t>
            </a:r>
            <a:endParaRPr kumimoji="1" lang="ja-JP" altLang="en-US" sz="4000" b="1" dirty="0">
              <a:solidFill>
                <a:schemeClr val="bg1"/>
              </a:solidFill>
              <a:latin typeface="+mj-ea"/>
              <a:ea typeface="+mj-ea"/>
            </a:endParaRPr>
          </a:p>
        </p:txBody>
      </p:sp>
      <p:pic>
        <p:nvPicPr>
          <p:cNvPr id="9" name="図 8">
            <a:extLst>
              <a:ext uri="{FF2B5EF4-FFF2-40B4-BE49-F238E27FC236}">
                <a16:creationId xmlns:a16="http://schemas.microsoft.com/office/drawing/2014/main" id="{9FCEEF21-A161-4719-BE2F-DA603CD7BDF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81921" y="1259673"/>
            <a:ext cx="1774958" cy="2846598"/>
          </a:xfrm>
          <a:prstGeom prst="rect">
            <a:avLst/>
          </a:prstGeom>
        </p:spPr>
      </p:pic>
      <p:pic>
        <p:nvPicPr>
          <p:cNvPr id="16" name="図 15">
            <a:extLst>
              <a:ext uri="{FF2B5EF4-FFF2-40B4-BE49-F238E27FC236}">
                <a16:creationId xmlns:a16="http://schemas.microsoft.com/office/drawing/2014/main" id="{993C1366-0C3B-4EB7-A412-E94CD2A4B93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23723" y="1298683"/>
            <a:ext cx="1869487" cy="2768580"/>
          </a:xfrm>
          <a:prstGeom prst="rect">
            <a:avLst/>
          </a:prstGeom>
        </p:spPr>
      </p:pic>
      <p:pic>
        <p:nvPicPr>
          <p:cNvPr id="19" name="図 18">
            <a:extLst>
              <a:ext uri="{FF2B5EF4-FFF2-40B4-BE49-F238E27FC236}">
                <a16:creationId xmlns:a16="http://schemas.microsoft.com/office/drawing/2014/main" id="{B5849902-2E46-4A7B-BB01-8AE5904EAD7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189927" y="1298682"/>
            <a:ext cx="1869487" cy="2768580"/>
          </a:xfrm>
          <a:prstGeom prst="rect">
            <a:avLst/>
          </a:prstGeom>
        </p:spPr>
      </p:pic>
      <p:pic>
        <p:nvPicPr>
          <p:cNvPr id="12" name="図 11">
            <a:extLst>
              <a:ext uri="{FF2B5EF4-FFF2-40B4-BE49-F238E27FC236}">
                <a16:creationId xmlns:a16="http://schemas.microsoft.com/office/drawing/2014/main" id="{5EE8A420-48FA-4FC2-B04C-C442AEE72E4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453597" y="1284158"/>
            <a:ext cx="1869486" cy="2768580"/>
          </a:xfrm>
          <a:prstGeom prst="rect">
            <a:avLst/>
          </a:prstGeom>
        </p:spPr>
      </p:pic>
      <p:pic>
        <p:nvPicPr>
          <p:cNvPr id="17" name="図 16">
            <a:extLst>
              <a:ext uri="{FF2B5EF4-FFF2-40B4-BE49-F238E27FC236}">
                <a16:creationId xmlns:a16="http://schemas.microsoft.com/office/drawing/2014/main" id="{F78F4378-0796-4A91-AD51-472523C6C191}"/>
              </a:ext>
            </a:extLst>
          </p:cNvPr>
          <p:cNvPicPr>
            <a:picLocks noChangeAspect="1"/>
          </p:cNvPicPr>
          <p:nvPr/>
        </p:nvPicPr>
        <p:blipFill>
          <a:blip r:embed="rId7"/>
          <a:stretch>
            <a:fillRect/>
          </a:stretch>
        </p:blipFill>
        <p:spPr>
          <a:xfrm>
            <a:off x="9619801" y="1259673"/>
            <a:ext cx="1748495" cy="2807590"/>
          </a:xfrm>
          <a:prstGeom prst="rect">
            <a:avLst/>
          </a:prstGeom>
        </p:spPr>
      </p:pic>
      <p:pic>
        <p:nvPicPr>
          <p:cNvPr id="3" name="図 2">
            <a:extLst>
              <a:ext uri="{FF2B5EF4-FFF2-40B4-BE49-F238E27FC236}">
                <a16:creationId xmlns:a16="http://schemas.microsoft.com/office/drawing/2014/main" id="{99E32813-62FF-4B62-8738-DE13B6F8037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653974" y="3516907"/>
            <a:ext cx="2115876" cy="3064094"/>
          </a:xfrm>
          <a:prstGeom prst="rect">
            <a:avLst/>
          </a:prstGeom>
        </p:spPr>
      </p:pic>
      <p:pic>
        <p:nvPicPr>
          <p:cNvPr id="5" name="図 4">
            <a:extLst>
              <a:ext uri="{FF2B5EF4-FFF2-40B4-BE49-F238E27FC236}">
                <a16:creationId xmlns:a16="http://schemas.microsoft.com/office/drawing/2014/main" id="{09255C54-BEDF-4B3E-A989-4632CBB637EA}"/>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386937" y="3499195"/>
            <a:ext cx="2115876" cy="3099518"/>
          </a:xfrm>
          <a:prstGeom prst="rect">
            <a:avLst/>
          </a:prstGeom>
        </p:spPr>
      </p:pic>
      <p:sp>
        <p:nvSpPr>
          <p:cNvPr id="8" name="テキスト ボックス 7">
            <a:extLst>
              <a:ext uri="{FF2B5EF4-FFF2-40B4-BE49-F238E27FC236}">
                <a16:creationId xmlns:a16="http://schemas.microsoft.com/office/drawing/2014/main" id="{F3DDD1F0-D9EB-4B8D-A37E-F9FFAAEE3409}"/>
              </a:ext>
            </a:extLst>
          </p:cNvPr>
          <p:cNvSpPr txBox="1"/>
          <p:nvPr/>
        </p:nvSpPr>
        <p:spPr>
          <a:xfrm>
            <a:off x="3853104" y="4762976"/>
            <a:ext cx="2031325" cy="1200329"/>
          </a:xfrm>
          <a:prstGeom prst="rect">
            <a:avLst/>
          </a:prstGeom>
          <a:noFill/>
        </p:spPr>
        <p:txBody>
          <a:bodyPr wrap="none" rtlCol="0">
            <a:spAutoFit/>
          </a:bodyPr>
          <a:lstStyle/>
          <a:p>
            <a:r>
              <a:rPr kumimoji="1" lang="en-US" altLang="ja-JP" dirty="0"/>
              <a:t>『</a:t>
            </a:r>
            <a:r>
              <a:rPr kumimoji="1" lang="ja-JP" altLang="en-US" dirty="0"/>
              <a:t>修羅の都</a:t>
            </a:r>
            <a:r>
              <a:rPr kumimoji="1" lang="en-US" altLang="ja-JP" dirty="0"/>
              <a:t>』</a:t>
            </a:r>
            <a:endParaRPr kumimoji="1" lang="ja-JP" altLang="en-US" dirty="0"/>
          </a:p>
          <a:p>
            <a:r>
              <a:rPr lang="en-US" altLang="ja-JP" dirty="0"/>
              <a:t>2/22</a:t>
            </a:r>
            <a:r>
              <a:rPr lang="ja-JP" altLang="en-US" dirty="0"/>
              <a:t>発売</a:t>
            </a:r>
          </a:p>
          <a:p>
            <a:r>
              <a:rPr kumimoji="1" lang="ja-JP" altLang="en-US" dirty="0"/>
              <a:t>源頼朝と北条政子</a:t>
            </a:r>
          </a:p>
          <a:p>
            <a:r>
              <a:rPr kumimoji="1" lang="ja-JP" altLang="en-US" dirty="0"/>
              <a:t>を描いた作品</a:t>
            </a:r>
          </a:p>
        </p:txBody>
      </p:sp>
      <p:sp>
        <p:nvSpPr>
          <p:cNvPr id="22" name="テキスト ボックス 21">
            <a:extLst>
              <a:ext uri="{FF2B5EF4-FFF2-40B4-BE49-F238E27FC236}">
                <a16:creationId xmlns:a16="http://schemas.microsoft.com/office/drawing/2014/main" id="{52F881E2-B06B-45DD-B016-223B06680DA9}"/>
              </a:ext>
            </a:extLst>
          </p:cNvPr>
          <p:cNvSpPr txBox="1"/>
          <p:nvPr/>
        </p:nvSpPr>
        <p:spPr>
          <a:xfrm>
            <a:off x="8729904" y="4725561"/>
            <a:ext cx="2723823" cy="1200329"/>
          </a:xfrm>
          <a:prstGeom prst="rect">
            <a:avLst/>
          </a:prstGeom>
          <a:noFill/>
        </p:spPr>
        <p:txBody>
          <a:bodyPr wrap="none" rtlCol="0">
            <a:spAutoFit/>
          </a:bodyPr>
          <a:lstStyle/>
          <a:p>
            <a:r>
              <a:rPr kumimoji="1" lang="en-US" altLang="ja-JP" dirty="0"/>
              <a:t>『</a:t>
            </a:r>
            <a:r>
              <a:rPr lang="ja-JP" altLang="en-US" dirty="0"/>
              <a:t>ライトマイファイア</a:t>
            </a:r>
            <a:r>
              <a:rPr kumimoji="1" lang="en-US" altLang="ja-JP" dirty="0"/>
              <a:t>』</a:t>
            </a:r>
            <a:endParaRPr kumimoji="1" lang="ja-JP" altLang="en-US" dirty="0"/>
          </a:p>
          <a:p>
            <a:r>
              <a:rPr lang="en-US" altLang="ja-JP" dirty="0"/>
              <a:t>6/22</a:t>
            </a:r>
            <a:r>
              <a:rPr lang="ja-JP" altLang="en-US" dirty="0"/>
              <a:t>発売の最新作</a:t>
            </a:r>
          </a:p>
          <a:p>
            <a:r>
              <a:rPr kumimoji="1" lang="ja-JP" altLang="en-US" dirty="0"/>
              <a:t>全学連の時代を描いた</a:t>
            </a:r>
          </a:p>
          <a:p>
            <a:r>
              <a:rPr lang="ja-JP" altLang="en-US" dirty="0"/>
              <a:t>公安ミステリー</a:t>
            </a:r>
            <a:endParaRPr kumimoji="1" lang="ja-JP" altLang="en-US" dirty="0"/>
          </a:p>
        </p:txBody>
      </p:sp>
    </p:spTree>
    <p:extLst>
      <p:ext uri="{BB962C8B-B14F-4D97-AF65-F5344CB8AC3E}">
        <p14:creationId xmlns:p14="http://schemas.microsoft.com/office/powerpoint/2010/main" val="4287493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14107" y="1234363"/>
            <a:ext cx="4134465" cy="523220"/>
          </a:xfrm>
          <a:prstGeom prst="rect">
            <a:avLst/>
          </a:prstGeom>
          <a:noFill/>
        </p:spPr>
        <p:txBody>
          <a:bodyPr wrap="none" rtlCol="0">
            <a:spAutoFit/>
          </a:bodyPr>
          <a:lstStyle/>
          <a:p>
            <a:r>
              <a:rPr kumimoji="1" lang="ja-JP" altLang="en-US" sz="2800" b="1" dirty="0">
                <a:solidFill>
                  <a:srgbClr val="0070C0"/>
                </a:solidFill>
                <a:latin typeface="+mn-ea"/>
              </a:rPr>
              <a:t>■</a:t>
            </a:r>
            <a:r>
              <a:rPr lang="ja-JP" altLang="en-US" sz="2800" b="1" u="sng" dirty="0">
                <a:solidFill>
                  <a:srgbClr val="0070C0"/>
                </a:solidFill>
                <a:latin typeface="+mn-ea"/>
              </a:rPr>
              <a:t>作家的強みを意識する</a:t>
            </a:r>
            <a:endParaRPr kumimoji="1" lang="ja-JP" altLang="en-US" sz="2800" b="1" u="sng" dirty="0">
              <a:solidFill>
                <a:srgbClr val="0070C0"/>
              </a:solidFill>
              <a:latin typeface="+mn-ea"/>
            </a:endParaRPr>
          </a:p>
        </p:txBody>
      </p:sp>
      <p:sp>
        <p:nvSpPr>
          <p:cNvPr id="4" name="テキスト ボックス 3"/>
          <p:cNvSpPr txBox="1"/>
          <p:nvPr/>
        </p:nvSpPr>
        <p:spPr>
          <a:xfrm>
            <a:off x="850838" y="2177238"/>
            <a:ext cx="2492766" cy="523220"/>
          </a:xfrm>
          <a:prstGeom prst="rect">
            <a:avLst/>
          </a:prstGeom>
          <a:solidFill>
            <a:srgbClr val="FFFFFF"/>
          </a:solidFill>
          <a:ln>
            <a:solidFill>
              <a:schemeClr val="tx1"/>
            </a:solidFill>
          </a:ln>
        </p:spPr>
        <p:txBody>
          <a:bodyPr wrap="square" rtlCol="0">
            <a:spAutoFit/>
          </a:bodyPr>
          <a:lstStyle/>
          <a:p>
            <a:pPr algn="ctr"/>
            <a:r>
              <a:rPr lang="ja-JP" altLang="en-US" sz="2800" b="1" dirty="0"/>
              <a:t>歴史解釈力</a:t>
            </a:r>
            <a:endParaRPr kumimoji="1" lang="ja-JP" altLang="en-US" sz="2800" b="1" dirty="0"/>
          </a:p>
        </p:txBody>
      </p:sp>
      <p:sp>
        <p:nvSpPr>
          <p:cNvPr id="6" name="テキスト ボックス 5"/>
          <p:cNvSpPr txBox="1"/>
          <p:nvPr/>
        </p:nvSpPr>
        <p:spPr>
          <a:xfrm>
            <a:off x="7653291" y="2176629"/>
            <a:ext cx="3775393" cy="523220"/>
          </a:xfrm>
          <a:prstGeom prst="rect">
            <a:avLst/>
          </a:prstGeom>
          <a:solidFill>
            <a:srgbClr val="FFFFFF"/>
          </a:solidFill>
          <a:ln>
            <a:solidFill>
              <a:schemeClr val="tx1"/>
            </a:solidFill>
          </a:ln>
        </p:spPr>
        <p:txBody>
          <a:bodyPr wrap="none" rtlCol="0">
            <a:spAutoFit/>
          </a:bodyPr>
          <a:lstStyle/>
          <a:p>
            <a:r>
              <a:rPr lang="ja-JP" altLang="en-US" sz="2800" b="1" dirty="0"/>
              <a:t>ストーリーテリング力</a:t>
            </a:r>
            <a:endParaRPr kumimoji="1" lang="ja-JP" altLang="en-US" sz="2800" b="1" dirty="0"/>
          </a:p>
        </p:txBody>
      </p:sp>
      <p:sp>
        <p:nvSpPr>
          <p:cNvPr id="20" name="テキスト ボックス 19"/>
          <p:cNvSpPr txBox="1"/>
          <p:nvPr/>
        </p:nvSpPr>
        <p:spPr>
          <a:xfrm>
            <a:off x="3343604" y="5452088"/>
            <a:ext cx="1723549" cy="707886"/>
          </a:xfrm>
          <a:prstGeom prst="rect">
            <a:avLst/>
          </a:prstGeom>
          <a:noFill/>
        </p:spPr>
        <p:txBody>
          <a:bodyPr wrap="none" rtlCol="0">
            <a:spAutoFit/>
          </a:bodyPr>
          <a:lstStyle/>
          <a:p>
            <a:r>
              <a:rPr kumimoji="1" lang="en-US" altLang="ja-JP" sz="2000" b="1" dirty="0">
                <a:latin typeface="+mj-lt"/>
              </a:rPr>
              <a:t>『</a:t>
            </a:r>
            <a:r>
              <a:rPr kumimoji="1" lang="ja-JP" altLang="en-US" sz="2000" b="1" dirty="0">
                <a:latin typeface="+mj-lt"/>
              </a:rPr>
              <a:t>巨鯨の海</a:t>
            </a:r>
            <a:r>
              <a:rPr kumimoji="1" lang="en-US" altLang="ja-JP" sz="2000" b="1" dirty="0">
                <a:latin typeface="+mj-lt"/>
              </a:rPr>
              <a:t>』</a:t>
            </a:r>
            <a:endParaRPr kumimoji="1" lang="ja-JP" altLang="en-US" sz="2000" b="1" dirty="0">
              <a:latin typeface="+mj-lt"/>
            </a:endParaRPr>
          </a:p>
          <a:p>
            <a:r>
              <a:rPr lang="en-US" altLang="ja-JP" sz="2000" b="1" dirty="0">
                <a:latin typeface="+mj-lt"/>
              </a:rPr>
              <a:t>『</a:t>
            </a:r>
            <a:r>
              <a:rPr lang="ja-JP" altLang="en-US" sz="2000" b="1" dirty="0">
                <a:latin typeface="+mj-lt"/>
              </a:rPr>
              <a:t>鯨分限</a:t>
            </a:r>
            <a:r>
              <a:rPr lang="en-US" altLang="ja-JP" sz="2000" b="1" dirty="0">
                <a:latin typeface="+mj-lt"/>
              </a:rPr>
              <a:t>』</a:t>
            </a:r>
            <a:endParaRPr kumimoji="1" lang="ja-JP" altLang="en-US" sz="2000" b="1" dirty="0">
              <a:latin typeface="+mj-lt"/>
            </a:endParaRPr>
          </a:p>
        </p:txBody>
      </p:sp>
      <p:sp>
        <p:nvSpPr>
          <p:cNvPr id="21" name="テキスト ボックス 20"/>
          <p:cNvSpPr txBox="1"/>
          <p:nvPr/>
        </p:nvSpPr>
        <p:spPr>
          <a:xfrm>
            <a:off x="5716173" y="4256134"/>
            <a:ext cx="2698175" cy="523220"/>
          </a:xfrm>
          <a:prstGeom prst="rect">
            <a:avLst/>
          </a:prstGeom>
          <a:solidFill>
            <a:srgbClr val="FFFFFF"/>
          </a:solidFill>
          <a:ln>
            <a:solidFill>
              <a:schemeClr val="tx1"/>
            </a:solidFill>
          </a:ln>
        </p:spPr>
        <p:txBody>
          <a:bodyPr wrap="none" rtlCol="0">
            <a:spAutoFit/>
          </a:bodyPr>
          <a:lstStyle/>
          <a:p>
            <a:r>
              <a:rPr lang="ja-JP" altLang="en-US" sz="2800" b="1" dirty="0">
                <a:latin typeface="+mj-lt"/>
              </a:rPr>
              <a:t>淡々とした文体</a:t>
            </a:r>
            <a:endParaRPr kumimoji="1" lang="ja-JP" altLang="en-US" sz="2800" b="1" dirty="0">
              <a:latin typeface="+mj-lt"/>
            </a:endParaRPr>
          </a:p>
        </p:txBody>
      </p:sp>
      <p:sp>
        <p:nvSpPr>
          <p:cNvPr id="22" name="テキスト ボックス 21"/>
          <p:cNvSpPr txBox="1"/>
          <p:nvPr/>
        </p:nvSpPr>
        <p:spPr>
          <a:xfrm>
            <a:off x="5716173" y="5560411"/>
            <a:ext cx="2698175" cy="523220"/>
          </a:xfrm>
          <a:prstGeom prst="rect">
            <a:avLst/>
          </a:prstGeom>
          <a:solidFill>
            <a:srgbClr val="FFFFFF"/>
          </a:solidFill>
          <a:ln>
            <a:solidFill>
              <a:schemeClr val="tx1"/>
            </a:solidFill>
          </a:ln>
        </p:spPr>
        <p:txBody>
          <a:bodyPr wrap="none" rtlCol="0">
            <a:spAutoFit/>
          </a:bodyPr>
          <a:lstStyle/>
          <a:p>
            <a:r>
              <a:rPr lang="ja-JP" altLang="en-US" sz="2800" b="1" dirty="0">
                <a:latin typeface="+mj-lt"/>
              </a:rPr>
              <a:t>　悪役の描写　</a:t>
            </a:r>
            <a:endParaRPr kumimoji="1" lang="ja-JP" altLang="en-US" sz="2800" b="1" dirty="0">
              <a:latin typeface="+mj-lt"/>
            </a:endParaRPr>
          </a:p>
        </p:txBody>
      </p:sp>
      <p:sp>
        <p:nvSpPr>
          <p:cNvPr id="27" name="テキスト ボックス 26"/>
          <p:cNvSpPr txBox="1"/>
          <p:nvPr/>
        </p:nvSpPr>
        <p:spPr>
          <a:xfrm>
            <a:off x="8730509" y="4669478"/>
            <a:ext cx="2698175" cy="954107"/>
          </a:xfrm>
          <a:prstGeom prst="rect">
            <a:avLst/>
          </a:prstGeom>
          <a:solidFill>
            <a:srgbClr val="FFFFFF"/>
          </a:solidFill>
          <a:ln w="38100">
            <a:solidFill>
              <a:schemeClr val="tx1"/>
            </a:solidFill>
          </a:ln>
        </p:spPr>
        <p:txBody>
          <a:bodyPr wrap="none" rtlCol="0">
            <a:spAutoFit/>
          </a:bodyPr>
          <a:lstStyle/>
          <a:p>
            <a:r>
              <a:rPr lang="ja-JP" altLang="en-US" sz="2800" b="1" dirty="0">
                <a:latin typeface="+mj-lt"/>
              </a:rPr>
              <a:t>ピカレスク </a:t>
            </a:r>
            <a:r>
              <a:rPr lang="en-US" altLang="ja-JP" sz="2800" b="1" dirty="0">
                <a:latin typeface="+mj-lt"/>
              </a:rPr>
              <a:t>&amp;</a:t>
            </a:r>
            <a:endParaRPr lang="ja-JP" altLang="en-US" sz="2800" b="1" dirty="0">
              <a:latin typeface="+mj-lt"/>
            </a:endParaRPr>
          </a:p>
          <a:p>
            <a:r>
              <a:rPr lang="ja-JP" altLang="en-US" sz="2800" b="1" dirty="0">
                <a:latin typeface="+mj-lt"/>
              </a:rPr>
              <a:t>ハードボイルド</a:t>
            </a:r>
            <a:endParaRPr kumimoji="1" lang="ja-JP" altLang="en-US" sz="2800" b="1" dirty="0">
              <a:latin typeface="+mj-lt"/>
            </a:endParaRPr>
          </a:p>
        </p:txBody>
      </p:sp>
      <p:sp>
        <p:nvSpPr>
          <p:cNvPr id="28" name="テキスト ボックス 27"/>
          <p:cNvSpPr txBox="1"/>
          <p:nvPr/>
        </p:nvSpPr>
        <p:spPr>
          <a:xfrm>
            <a:off x="8510117" y="5652900"/>
            <a:ext cx="3570208" cy="830997"/>
          </a:xfrm>
          <a:prstGeom prst="rect">
            <a:avLst/>
          </a:prstGeom>
          <a:noFill/>
        </p:spPr>
        <p:txBody>
          <a:bodyPr wrap="none" rtlCol="0">
            <a:spAutoFit/>
          </a:bodyPr>
          <a:lstStyle/>
          <a:p>
            <a:r>
              <a:rPr kumimoji="1" lang="en-US" altLang="ja-JP" sz="2400" b="1" dirty="0">
                <a:latin typeface="+mj-lt"/>
              </a:rPr>
              <a:t>『</a:t>
            </a:r>
            <a:r>
              <a:rPr lang="ja-JP" altLang="en-US" sz="2400" b="1" dirty="0">
                <a:latin typeface="+mj-lt"/>
              </a:rPr>
              <a:t>横浜</a:t>
            </a:r>
            <a:r>
              <a:rPr lang="en-US" altLang="ja-JP" sz="2400" b="1" dirty="0">
                <a:latin typeface="+mj-lt"/>
              </a:rPr>
              <a:t>1963</a:t>
            </a:r>
            <a:r>
              <a:rPr kumimoji="1" lang="en-US" altLang="ja-JP" sz="2400" b="1" dirty="0">
                <a:latin typeface="+mj-lt"/>
              </a:rPr>
              <a:t>』</a:t>
            </a:r>
            <a:endParaRPr kumimoji="1" lang="ja-JP" altLang="en-US" sz="2400" b="1" dirty="0">
              <a:latin typeface="+mj-lt"/>
            </a:endParaRPr>
          </a:p>
          <a:p>
            <a:r>
              <a:rPr lang="en-US" altLang="ja-JP" sz="2400" b="1" dirty="0">
                <a:latin typeface="+mj-lt"/>
              </a:rPr>
              <a:t>『</a:t>
            </a:r>
            <a:r>
              <a:rPr lang="ja-JP" altLang="en-US" sz="2400" b="1" dirty="0">
                <a:latin typeface="+mj-lt"/>
              </a:rPr>
              <a:t>アンフィニッシュト</a:t>
            </a:r>
            <a:r>
              <a:rPr lang="en-US" altLang="ja-JP" sz="2400" b="1" dirty="0">
                <a:latin typeface="+mj-lt"/>
              </a:rPr>
              <a:t>』</a:t>
            </a:r>
            <a:endParaRPr kumimoji="1" lang="ja-JP" altLang="en-US" sz="2400" b="1" dirty="0">
              <a:latin typeface="+mj-lt"/>
            </a:endParaRPr>
          </a:p>
        </p:txBody>
      </p:sp>
      <p:sp>
        <p:nvSpPr>
          <p:cNvPr id="29" name="テキスト ボックス 28"/>
          <p:cNvSpPr txBox="1"/>
          <p:nvPr/>
        </p:nvSpPr>
        <p:spPr>
          <a:xfrm>
            <a:off x="744736" y="3477118"/>
            <a:ext cx="4134465" cy="523220"/>
          </a:xfrm>
          <a:prstGeom prst="rect">
            <a:avLst/>
          </a:prstGeom>
          <a:noFill/>
        </p:spPr>
        <p:txBody>
          <a:bodyPr wrap="none" rtlCol="0">
            <a:spAutoFit/>
          </a:bodyPr>
          <a:lstStyle/>
          <a:p>
            <a:r>
              <a:rPr lang="ja-JP" altLang="en-US" sz="2800" b="1" dirty="0">
                <a:solidFill>
                  <a:srgbClr val="0070C0"/>
                </a:solidFill>
                <a:latin typeface="+mn-ea"/>
              </a:rPr>
              <a:t>■</a:t>
            </a:r>
            <a:r>
              <a:rPr lang="ja-JP" altLang="en-US" sz="2800" b="1" u="sng" dirty="0">
                <a:solidFill>
                  <a:srgbClr val="0070C0"/>
                </a:solidFill>
                <a:latin typeface="+mn-ea"/>
              </a:rPr>
              <a:t>題材的強みを意識する</a:t>
            </a:r>
            <a:endParaRPr kumimoji="1" lang="ja-JP" altLang="en-US" sz="2800" b="1" u="sng" dirty="0">
              <a:solidFill>
                <a:srgbClr val="0070C0"/>
              </a:solidFill>
              <a:latin typeface="+mn-ea"/>
            </a:endParaRPr>
          </a:p>
        </p:txBody>
      </p:sp>
      <p:sp>
        <p:nvSpPr>
          <p:cNvPr id="11" name="テキスト ボックス 10"/>
          <p:cNvSpPr txBox="1"/>
          <p:nvPr/>
        </p:nvSpPr>
        <p:spPr>
          <a:xfrm>
            <a:off x="850838" y="4256134"/>
            <a:ext cx="2339102" cy="523220"/>
          </a:xfrm>
          <a:prstGeom prst="rect">
            <a:avLst/>
          </a:prstGeom>
          <a:solidFill>
            <a:srgbClr val="FFFFFF"/>
          </a:solidFill>
          <a:ln>
            <a:solidFill>
              <a:schemeClr val="tx1"/>
            </a:solidFill>
          </a:ln>
        </p:spPr>
        <p:txBody>
          <a:bodyPr wrap="none" rtlCol="0">
            <a:spAutoFit/>
          </a:bodyPr>
          <a:lstStyle/>
          <a:p>
            <a:r>
              <a:rPr lang="ja-JP" altLang="en-US" sz="2800" b="1" dirty="0">
                <a:latin typeface="+mj-lt"/>
              </a:rPr>
              <a:t>合戦の臨場感</a:t>
            </a:r>
            <a:endParaRPr kumimoji="1" lang="ja-JP" altLang="en-US" sz="2800" b="1" dirty="0">
              <a:latin typeface="+mj-lt"/>
            </a:endParaRPr>
          </a:p>
        </p:txBody>
      </p:sp>
      <p:sp>
        <p:nvSpPr>
          <p:cNvPr id="12" name="テキスト ボックス 11"/>
          <p:cNvSpPr txBox="1"/>
          <p:nvPr/>
        </p:nvSpPr>
        <p:spPr>
          <a:xfrm>
            <a:off x="848477" y="5553834"/>
            <a:ext cx="2390399" cy="523220"/>
          </a:xfrm>
          <a:prstGeom prst="rect">
            <a:avLst/>
          </a:prstGeom>
          <a:solidFill>
            <a:srgbClr val="FFFFFF"/>
          </a:solidFill>
          <a:ln>
            <a:solidFill>
              <a:schemeClr val="tx1"/>
            </a:solidFill>
          </a:ln>
        </p:spPr>
        <p:txBody>
          <a:bodyPr wrap="none" rtlCol="0">
            <a:spAutoFit/>
          </a:bodyPr>
          <a:lstStyle/>
          <a:p>
            <a:pPr algn="ctr"/>
            <a:r>
              <a:rPr lang="en-US" altLang="ja-JP" sz="2800" b="1" dirty="0">
                <a:latin typeface="+mj-lt"/>
              </a:rPr>
              <a:t>  </a:t>
            </a:r>
            <a:r>
              <a:rPr lang="ja-JP" altLang="en-US" sz="2800" b="1" dirty="0">
                <a:latin typeface="+mj-lt"/>
              </a:rPr>
              <a:t>海戦の描写</a:t>
            </a:r>
            <a:r>
              <a:rPr lang="en-US" altLang="ja-JP" sz="2800" b="1" dirty="0">
                <a:latin typeface="+mj-lt"/>
              </a:rPr>
              <a:t>  </a:t>
            </a:r>
            <a:endParaRPr kumimoji="1" lang="ja-JP" altLang="en-US" sz="2800" b="1" dirty="0">
              <a:latin typeface="+mj-lt"/>
            </a:endParaRPr>
          </a:p>
        </p:txBody>
      </p:sp>
      <p:sp>
        <p:nvSpPr>
          <p:cNvPr id="17" name="テキスト ボックス 16"/>
          <p:cNvSpPr txBox="1"/>
          <p:nvPr/>
        </p:nvSpPr>
        <p:spPr>
          <a:xfrm>
            <a:off x="3557918" y="4884921"/>
            <a:ext cx="1620957" cy="523220"/>
          </a:xfrm>
          <a:prstGeom prst="rect">
            <a:avLst/>
          </a:prstGeom>
          <a:solidFill>
            <a:srgbClr val="FFFFFF"/>
          </a:solidFill>
          <a:ln w="38100">
            <a:solidFill>
              <a:schemeClr val="tx1"/>
            </a:solidFill>
          </a:ln>
        </p:spPr>
        <p:txBody>
          <a:bodyPr wrap="none" rtlCol="0">
            <a:spAutoFit/>
          </a:bodyPr>
          <a:lstStyle/>
          <a:p>
            <a:r>
              <a:rPr lang="ja-JP" altLang="en-US" sz="2800" b="1" dirty="0">
                <a:latin typeface="+mj-lt"/>
              </a:rPr>
              <a:t>古式捕鯨</a:t>
            </a:r>
            <a:endParaRPr kumimoji="1" lang="ja-JP" altLang="en-US" sz="2800" b="1" dirty="0">
              <a:latin typeface="+mj-lt"/>
            </a:endParaRPr>
          </a:p>
        </p:txBody>
      </p:sp>
      <p:sp>
        <p:nvSpPr>
          <p:cNvPr id="23" name="テキスト ボックス 22"/>
          <p:cNvSpPr txBox="1"/>
          <p:nvPr/>
        </p:nvSpPr>
        <p:spPr>
          <a:xfrm>
            <a:off x="0" y="225774"/>
            <a:ext cx="12192000" cy="707886"/>
          </a:xfrm>
          <a:prstGeom prst="rect">
            <a:avLst/>
          </a:prstGeom>
          <a:solidFill>
            <a:schemeClr val="tx1">
              <a:lumMod val="85000"/>
              <a:lumOff val="15000"/>
            </a:schemeClr>
          </a:solidFill>
        </p:spPr>
        <p:txBody>
          <a:bodyPr wrap="square" rtlCol="0">
            <a:spAutoFit/>
          </a:bodyPr>
          <a:lstStyle/>
          <a:p>
            <a:r>
              <a:rPr lang="en-US" altLang="ja-JP" sz="4000" b="1" dirty="0">
                <a:solidFill>
                  <a:schemeClr val="bg1"/>
                </a:solidFill>
                <a:latin typeface="+mn-ea"/>
              </a:rPr>
              <a:t>  </a:t>
            </a:r>
            <a:r>
              <a:rPr lang="ja-JP" altLang="en-US" sz="4000" b="1" dirty="0">
                <a:solidFill>
                  <a:schemeClr val="bg1"/>
                </a:solidFill>
                <a:latin typeface="+mn-ea"/>
              </a:rPr>
              <a:t>伊東潤の作風と独自性</a:t>
            </a:r>
          </a:p>
        </p:txBody>
      </p:sp>
      <p:sp>
        <p:nvSpPr>
          <p:cNvPr id="24" name="ストライプ矢印 23"/>
          <p:cNvSpPr/>
          <p:nvPr/>
        </p:nvSpPr>
        <p:spPr>
          <a:xfrm rot="10800000">
            <a:off x="6512010" y="2041530"/>
            <a:ext cx="1089043" cy="784321"/>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 name="ストライプ矢印 6"/>
          <p:cNvSpPr/>
          <p:nvPr/>
        </p:nvSpPr>
        <p:spPr>
          <a:xfrm>
            <a:off x="3395841" y="2061316"/>
            <a:ext cx="1213230" cy="784321"/>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6" name="ストライプ矢印 25"/>
          <p:cNvSpPr/>
          <p:nvPr/>
        </p:nvSpPr>
        <p:spPr>
          <a:xfrm rot="2510274">
            <a:off x="8219736" y="4844170"/>
            <a:ext cx="518461" cy="175125"/>
          </a:xfrm>
          <a:prstGeom prst="stripedRightArrow">
            <a:avLst>
              <a:gd name="adj1" fmla="val 50000"/>
              <a:gd name="adj2" fmla="val 6102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0" name="ストライプ矢印 29"/>
          <p:cNvSpPr/>
          <p:nvPr/>
        </p:nvSpPr>
        <p:spPr>
          <a:xfrm rot="18900000">
            <a:off x="8234727" y="5364524"/>
            <a:ext cx="518461" cy="175125"/>
          </a:xfrm>
          <a:prstGeom prst="stripedRightArrow">
            <a:avLst>
              <a:gd name="adj1" fmla="val 50000"/>
              <a:gd name="adj2" fmla="val 6102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1" name="ストライプ矢印 30"/>
          <p:cNvSpPr/>
          <p:nvPr/>
        </p:nvSpPr>
        <p:spPr>
          <a:xfrm rot="2510274">
            <a:off x="3033287" y="4807186"/>
            <a:ext cx="518461" cy="175125"/>
          </a:xfrm>
          <a:prstGeom prst="stripedRightArrow">
            <a:avLst>
              <a:gd name="adj1" fmla="val 50000"/>
              <a:gd name="adj2" fmla="val 6102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2" name="ストライプ矢印 31"/>
          <p:cNvSpPr/>
          <p:nvPr/>
        </p:nvSpPr>
        <p:spPr>
          <a:xfrm rot="18900000">
            <a:off x="3048278" y="5327540"/>
            <a:ext cx="518461" cy="175125"/>
          </a:xfrm>
          <a:prstGeom prst="stripedRightArrow">
            <a:avLst>
              <a:gd name="adj1" fmla="val 50000"/>
              <a:gd name="adj2" fmla="val 6102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25" name="Picture 36">
            <a:extLst>
              <a:ext uri="{FF2B5EF4-FFF2-40B4-BE49-F238E27FC236}">
                <a16:creationId xmlns:a16="http://schemas.microsoft.com/office/drawing/2014/main" id="{DE0BCE3F-A8FE-4B8B-998A-6B18526B36E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5813203">
            <a:off x="9065941" y="3598133"/>
            <a:ext cx="76993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テキスト ボックス 32">
            <a:extLst>
              <a:ext uri="{FF2B5EF4-FFF2-40B4-BE49-F238E27FC236}">
                <a16:creationId xmlns:a16="http://schemas.microsoft.com/office/drawing/2014/main" id="{D51EC5EF-9DB9-417F-9FDB-386A265167A0}"/>
              </a:ext>
            </a:extLst>
          </p:cNvPr>
          <p:cNvSpPr txBox="1"/>
          <p:nvPr/>
        </p:nvSpPr>
        <p:spPr>
          <a:xfrm>
            <a:off x="8314725" y="3216381"/>
            <a:ext cx="1627369" cy="523220"/>
          </a:xfrm>
          <a:prstGeom prst="rect">
            <a:avLst/>
          </a:prstGeom>
          <a:solidFill>
            <a:srgbClr val="FFFFFF"/>
          </a:solidFill>
          <a:ln w="38100">
            <a:noFill/>
          </a:ln>
        </p:spPr>
        <p:txBody>
          <a:bodyPr wrap="none" rtlCol="0">
            <a:spAutoFit/>
          </a:bodyPr>
          <a:lstStyle/>
          <a:p>
            <a:r>
              <a:rPr kumimoji="1" lang="ja-JP" altLang="en-US" sz="2800" b="1" dirty="0">
                <a:solidFill>
                  <a:srgbClr val="FF0000"/>
                </a:solidFill>
                <a:latin typeface="+mj-lt"/>
              </a:rPr>
              <a:t>新境地！</a:t>
            </a:r>
          </a:p>
        </p:txBody>
      </p:sp>
      <p:sp>
        <p:nvSpPr>
          <p:cNvPr id="13" name="爆発 1 12"/>
          <p:cNvSpPr/>
          <p:nvPr/>
        </p:nvSpPr>
        <p:spPr>
          <a:xfrm>
            <a:off x="3968265" y="1588184"/>
            <a:ext cx="3001315" cy="1738585"/>
          </a:xfrm>
          <a:prstGeom prst="irregularSeal1">
            <a:avLst/>
          </a:prstGeom>
          <a:solidFill>
            <a:srgbClr val="FFC0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rgbClr val="FF0000"/>
                </a:solidFill>
              </a:rPr>
              <a:t>融合</a:t>
            </a:r>
          </a:p>
        </p:txBody>
      </p:sp>
    </p:spTree>
    <p:extLst>
      <p:ext uri="{BB962C8B-B14F-4D97-AF65-F5344CB8AC3E}">
        <p14:creationId xmlns:p14="http://schemas.microsoft.com/office/powerpoint/2010/main" val="498178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870121" y="697771"/>
            <a:ext cx="5145961" cy="769441"/>
          </a:xfrm>
          <a:prstGeom prst="rect">
            <a:avLst/>
          </a:prstGeom>
          <a:noFill/>
        </p:spPr>
        <p:txBody>
          <a:bodyPr wrap="none" rtlCol="0">
            <a:spAutoFit/>
          </a:bodyPr>
          <a:lstStyle/>
          <a:p>
            <a:r>
              <a:rPr lang="ja-JP" altLang="en-US" sz="4400" b="1" dirty="0"/>
              <a:t>伊勢宗瑞と後北条氏</a:t>
            </a:r>
          </a:p>
        </p:txBody>
      </p:sp>
      <p:sp>
        <p:nvSpPr>
          <p:cNvPr id="5" name="Rectangle 5"/>
          <p:cNvSpPr>
            <a:spLocks noChangeArrowheads="1"/>
          </p:cNvSpPr>
          <p:nvPr/>
        </p:nvSpPr>
        <p:spPr bwMode="auto">
          <a:xfrm>
            <a:off x="4524523" y="5932009"/>
            <a:ext cx="4355317"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defRPr/>
            </a:pPr>
            <a:r>
              <a:rPr lang="ja-JP" altLang="en-US" sz="2400" dirty="0">
                <a:effectLst>
                  <a:outerShdw blurRad="38100" dist="38100" dir="2700000" algn="tl">
                    <a:srgbClr val="FFFFFF"/>
                  </a:outerShdw>
                </a:effectLst>
                <a:latin typeface="HGP創英角ｺﾞｼｯｸUB" pitchFamily="50" charset="-128"/>
                <a:ea typeface="HGP創英角ｺﾞｼｯｸUB" pitchFamily="50" charset="-128"/>
              </a:rPr>
              <a:t>高嶋政伸氏と北条五代祭りにて </a:t>
            </a:r>
          </a:p>
        </p:txBody>
      </p:sp>
      <p:pic>
        <p:nvPicPr>
          <p:cNvPr id="6" name="図 5">
            <a:extLst>
              <a:ext uri="{FF2B5EF4-FFF2-40B4-BE49-F238E27FC236}">
                <a16:creationId xmlns:a16="http://schemas.microsoft.com/office/drawing/2014/main" id="{2BF54E67-B826-4E5B-8DF4-3FB13C1A01B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4169990" y="2246201"/>
            <a:ext cx="4248259" cy="2834640"/>
          </a:xfrm>
          <a:prstGeom prst="rect">
            <a:avLst/>
          </a:prstGeom>
        </p:spPr>
      </p:pic>
    </p:spTree>
    <p:extLst>
      <p:ext uri="{BB962C8B-B14F-4D97-AF65-F5344CB8AC3E}">
        <p14:creationId xmlns:p14="http://schemas.microsoft.com/office/powerpoint/2010/main" val="2220734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ChangeArrowheads="1"/>
          </p:cNvSpPr>
          <p:nvPr/>
        </p:nvSpPr>
        <p:spPr bwMode="auto">
          <a:xfrm>
            <a:off x="1543987" y="219780"/>
            <a:ext cx="8709285" cy="58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r>
              <a:rPr lang="ja-JP" altLang="en-US" sz="3200" b="1" dirty="0">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北条大河実現への道「今、なぜ北条氏なのか」 </a:t>
            </a:r>
          </a:p>
        </p:txBody>
      </p:sp>
      <p:sp>
        <p:nvSpPr>
          <p:cNvPr id="199683" name="Text Box 3"/>
          <p:cNvSpPr txBox="1">
            <a:spLocks noChangeArrowheads="1"/>
          </p:cNvSpPr>
          <p:nvPr/>
        </p:nvSpPr>
        <p:spPr bwMode="auto">
          <a:xfrm>
            <a:off x="499981" y="1278845"/>
            <a:ext cx="9725739"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959100" algn="l"/>
              </a:tabLst>
              <a:defRPr kumimoji="1" sz="2400">
                <a:solidFill>
                  <a:schemeClr val="tx1"/>
                </a:solidFill>
                <a:latin typeface="Times New Roman" panose="02020603050405020304" pitchFamily="18" charset="0"/>
                <a:ea typeface="ＭＳ Ｐゴシック" panose="020B0600070205080204" pitchFamily="50" charset="-128"/>
              </a:defRPr>
            </a:lvl1pPr>
            <a:lvl2pPr>
              <a:tabLst>
                <a:tab pos="2959100" algn="l"/>
              </a:tabLst>
              <a:defRPr kumimoji="1" sz="2400">
                <a:solidFill>
                  <a:schemeClr val="tx1"/>
                </a:solidFill>
                <a:latin typeface="Times New Roman" panose="02020603050405020304" pitchFamily="18" charset="0"/>
                <a:ea typeface="ＭＳ Ｐゴシック" panose="020B0600070205080204" pitchFamily="50" charset="-128"/>
              </a:defRPr>
            </a:lvl2pPr>
            <a:lvl3pPr>
              <a:tabLst>
                <a:tab pos="2959100" algn="l"/>
              </a:tabLst>
              <a:defRPr kumimoji="1" sz="2400">
                <a:solidFill>
                  <a:schemeClr val="tx1"/>
                </a:solidFill>
                <a:latin typeface="Times New Roman" panose="02020603050405020304" pitchFamily="18" charset="0"/>
                <a:ea typeface="ＭＳ Ｐゴシック" panose="020B0600070205080204" pitchFamily="50" charset="-128"/>
              </a:defRPr>
            </a:lvl3pPr>
            <a:lvl4pPr>
              <a:tabLst>
                <a:tab pos="2959100" algn="l"/>
              </a:tabLst>
              <a:defRPr kumimoji="1" sz="2400">
                <a:solidFill>
                  <a:schemeClr val="tx1"/>
                </a:solidFill>
                <a:latin typeface="Times New Roman" panose="02020603050405020304" pitchFamily="18" charset="0"/>
                <a:ea typeface="ＭＳ Ｐゴシック" panose="020B0600070205080204" pitchFamily="50" charset="-128"/>
              </a:defRPr>
            </a:lvl4pPr>
            <a:lvl5pPr>
              <a:tabLst>
                <a:tab pos="2959100" algn="l"/>
              </a:tabLst>
              <a:defRPr kumimoji="1" sz="2400">
                <a:solidFill>
                  <a:schemeClr val="tx1"/>
                </a:solidFill>
                <a:latin typeface="Times New Roman" panose="02020603050405020304" pitchFamily="18" charset="0"/>
                <a:ea typeface="ＭＳ Ｐゴシック" panose="020B0600070205080204" pitchFamily="50" charset="-128"/>
              </a:defRPr>
            </a:lvl5pPr>
            <a:lvl6pPr fontAlgn="base">
              <a:spcBef>
                <a:spcPct val="0"/>
              </a:spcBef>
              <a:spcAft>
                <a:spcPct val="0"/>
              </a:spcAft>
              <a:tabLst>
                <a:tab pos="2959100" algn="l"/>
              </a:tabLst>
              <a:defRPr kumimoji="1" sz="2400">
                <a:solidFill>
                  <a:schemeClr val="tx1"/>
                </a:solidFill>
                <a:latin typeface="Times New Roman" panose="02020603050405020304" pitchFamily="18" charset="0"/>
                <a:ea typeface="ＭＳ Ｐゴシック" panose="020B0600070205080204" pitchFamily="50" charset="-128"/>
              </a:defRPr>
            </a:lvl6pPr>
            <a:lvl7pPr fontAlgn="base">
              <a:spcBef>
                <a:spcPct val="0"/>
              </a:spcBef>
              <a:spcAft>
                <a:spcPct val="0"/>
              </a:spcAft>
              <a:tabLst>
                <a:tab pos="2959100" algn="l"/>
              </a:tabLst>
              <a:defRPr kumimoji="1" sz="2400">
                <a:solidFill>
                  <a:schemeClr val="tx1"/>
                </a:solidFill>
                <a:latin typeface="Times New Roman" panose="02020603050405020304" pitchFamily="18" charset="0"/>
                <a:ea typeface="ＭＳ Ｐゴシック" panose="020B0600070205080204" pitchFamily="50" charset="-128"/>
              </a:defRPr>
            </a:lvl7pPr>
            <a:lvl8pPr fontAlgn="base">
              <a:spcBef>
                <a:spcPct val="0"/>
              </a:spcBef>
              <a:spcAft>
                <a:spcPct val="0"/>
              </a:spcAft>
              <a:tabLst>
                <a:tab pos="2959100" algn="l"/>
              </a:tabLst>
              <a:defRPr kumimoji="1" sz="2400">
                <a:solidFill>
                  <a:schemeClr val="tx1"/>
                </a:solidFill>
                <a:latin typeface="Times New Roman" panose="02020603050405020304" pitchFamily="18" charset="0"/>
                <a:ea typeface="ＭＳ Ｐゴシック" panose="020B0600070205080204" pitchFamily="50" charset="-128"/>
              </a:defRPr>
            </a:lvl8pPr>
            <a:lvl9pPr fontAlgn="base">
              <a:spcBef>
                <a:spcPct val="0"/>
              </a:spcBef>
              <a:spcAft>
                <a:spcPct val="0"/>
              </a:spcAft>
              <a:tabLst>
                <a:tab pos="2959100" algn="l"/>
              </a:tabLst>
              <a:defRPr kumimoji="1" sz="24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pPr>
            <a:r>
              <a:rPr lang="ja-JP" altLang="en-US" dirty="0">
                <a:latin typeface="HGS創英角ｺﾞｼｯｸUB" panose="020B0900000000000000" pitchFamily="50" charset="-128"/>
                <a:ea typeface="HGS創英角ｺﾞｼｯｸUB" panose="020B0900000000000000" pitchFamily="50" charset="-128"/>
              </a:rPr>
              <a:t>・ナショナリズムとポピュリズムの台頭により、混迷を極める世界</a:t>
            </a:r>
          </a:p>
          <a:p>
            <a:pPr>
              <a:spcBef>
                <a:spcPct val="50000"/>
              </a:spcBef>
            </a:pPr>
            <a:r>
              <a:rPr lang="ja-JP" altLang="en-US" dirty="0">
                <a:latin typeface="HGS創英角ｺﾞｼｯｸUB" panose="020B0900000000000000" pitchFamily="50" charset="-128"/>
                <a:ea typeface="HGS創英角ｺﾞｼｯｸUB" panose="020B0900000000000000" pitchFamily="50" charset="-128"/>
              </a:rPr>
              <a:t>・民主主義の再評価の必要性　「天下布武」→「禄寿応穏」</a:t>
            </a:r>
          </a:p>
          <a:p>
            <a:pPr>
              <a:spcBef>
                <a:spcPct val="50000"/>
              </a:spcBef>
            </a:pPr>
            <a:r>
              <a:rPr lang="ja-JP" altLang="en-US" dirty="0">
                <a:latin typeface="HGS創英角ｺﾞｼｯｸUB" panose="020B0900000000000000" pitchFamily="50" charset="-128"/>
                <a:ea typeface="HGS創英角ｺﾞｼｯｸUB" panose="020B0900000000000000" pitchFamily="50" charset="-128"/>
              </a:rPr>
              <a:t>・「四公六民」にあるように、大義名分が謳いやすい</a:t>
            </a:r>
          </a:p>
          <a:p>
            <a:pPr>
              <a:spcBef>
                <a:spcPct val="50000"/>
              </a:spcBef>
            </a:pPr>
            <a:r>
              <a:rPr lang="ja-JP" altLang="en-US" dirty="0">
                <a:latin typeface="HGS創英角ｺﾞｼｯｸUB" panose="020B0900000000000000" pitchFamily="50" charset="-128"/>
                <a:ea typeface="HGS創英角ｺﾞｼｯｸUB" panose="020B0900000000000000" pitchFamily="50" charset="-128"/>
              </a:rPr>
              <a:t>・戦国大名の中でも、最近、とくに人気が出てきた</a:t>
            </a:r>
          </a:p>
          <a:p>
            <a:pPr>
              <a:spcBef>
                <a:spcPct val="50000"/>
              </a:spcBef>
            </a:pPr>
            <a:r>
              <a:rPr lang="ja-JP" altLang="en-US" dirty="0">
                <a:latin typeface="HGS創英角ｺﾞｼｯｸUB" panose="020B0900000000000000" pitchFamily="50" charset="-128"/>
                <a:ea typeface="HGS創英角ｺﾞｼｯｸUB" panose="020B0900000000000000" pitchFamily="50" charset="-128"/>
              </a:rPr>
              <a:t>　</a:t>
            </a:r>
            <a:r>
              <a:rPr lang="en-US" altLang="ja-JP" dirty="0">
                <a:latin typeface="HGS創英角ｺﾞｼｯｸUB" panose="020B0900000000000000" pitchFamily="50" charset="-128"/>
                <a:ea typeface="HGS創英角ｺﾞｼｯｸUB" panose="020B0900000000000000" pitchFamily="50" charset="-128"/>
              </a:rPr>
              <a:t>(</a:t>
            </a:r>
            <a:r>
              <a:rPr lang="ja-JP" altLang="en-US" dirty="0">
                <a:latin typeface="HGS創英角ｺﾞｼｯｸUB" panose="020B0900000000000000" pitchFamily="50" charset="-128"/>
                <a:ea typeface="HGS創英角ｺﾞｼｯｸUB" panose="020B0900000000000000" pitchFamily="50" charset="-128"/>
              </a:rPr>
              <a:t>北条五代まつりに</a:t>
            </a:r>
            <a:r>
              <a:rPr lang="en-US" altLang="ja-JP" dirty="0">
                <a:latin typeface="HGS創英角ｺﾞｼｯｸUB" panose="020B0900000000000000" pitchFamily="50" charset="-128"/>
                <a:ea typeface="HGS創英角ｺﾞｼｯｸUB" panose="020B0900000000000000" pitchFamily="50" charset="-128"/>
              </a:rPr>
              <a:t>24</a:t>
            </a:r>
            <a:r>
              <a:rPr lang="ja-JP" altLang="en-US" dirty="0">
                <a:latin typeface="HGS創英角ｺﾞｼｯｸUB" panose="020B0900000000000000" pitchFamily="50" charset="-128"/>
                <a:ea typeface="HGS創英角ｺﾞｼｯｸUB" panose="020B0900000000000000" pitchFamily="50" charset="-128"/>
              </a:rPr>
              <a:t>万人来場、高嶋政伸氏の人気 </a:t>
            </a:r>
            <a:r>
              <a:rPr lang="en-US" altLang="ja-JP" dirty="0" err="1">
                <a:latin typeface="HGS創英角ｺﾞｼｯｸUB" panose="020B0900000000000000" pitchFamily="50" charset="-128"/>
                <a:ea typeface="HGS創英角ｺﾞｼｯｸUB" panose="020B0900000000000000" pitchFamily="50" charset="-128"/>
              </a:rPr>
              <a:t>etc</a:t>
            </a:r>
            <a:r>
              <a:rPr lang="en-US" altLang="ja-JP" dirty="0">
                <a:latin typeface="HGS創英角ｺﾞｼｯｸUB" panose="020B0900000000000000" pitchFamily="50" charset="-128"/>
                <a:ea typeface="HGS創英角ｺﾞｼｯｸUB" panose="020B0900000000000000" pitchFamily="50" charset="-128"/>
              </a:rPr>
              <a:t>)</a:t>
            </a:r>
            <a:endParaRPr lang="ja-JP" altLang="en-US" dirty="0">
              <a:latin typeface="HGS創英角ｺﾞｼｯｸUB" panose="020B0900000000000000" pitchFamily="50" charset="-128"/>
              <a:ea typeface="HGS創英角ｺﾞｼｯｸUB" panose="020B0900000000000000" pitchFamily="50" charset="-128"/>
            </a:endParaRPr>
          </a:p>
          <a:p>
            <a:pPr>
              <a:spcBef>
                <a:spcPct val="50000"/>
              </a:spcBef>
            </a:pPr>
            <a:r>
              <a:rPr lang="ja-JP" altLang="en-US" dirty="0">
                <a:latin typeface="HGS創英角ｺﾞｼｯｸUB" panose="020B0900000000000000" pitchFamily="50" charset="-128"/>
                <a:ea typeface="HGS創英角ｺﾞｼｯｸUB" panose="020B0900000000000000" pitchFamily="50" charset="-128"/>
              </a:rPr>
              <a:t>・空前のお城ブーム。土の城と言えば北条氏</a:t>
            </a:r>
          </a:p>
          <a:p>
            <a:pPr>
              <a:spcBef>
                <a:spcPct val="50000"/>
              </a:spcBef>
            </a:pPr>
            <a:r>
              <a:rPr lang="ja-JP" altLang="en-US" dirty="0">
                <a:latin typeface="HGS創英角ｺﾞｼｯｸUB" panose="020B0900000000000000" pitchFamily="50" charset="-128"/>
                <a:ea typeface="HGS創英角ｺﾞｼｯｸUB" panose="020B0900000000000000" pitchFamily="50" charset="-128"/>
              </a:rPr>
              <a:t>・関東全域が舞台となるので、スケールが大きい上、</a:t>
            </a:r>
          </a:p>
          <a:p>
            <a:pPr>
              <a:spcBef>
                <a:spcPct val="50000"/>
              </a:spcBef>
            </a:pPr>
            <a:r>
              <a:rPr lang="ja-JP" altLang="en-US" dirty="0">
                <a:latin typeface="HGS創英角ｺﾞｼｯｸUB" panose="020B0900000000000000" pitchFamily="50" charset="-128"/>
                <a:ea typeface="HGS創英角ｺﾞｼｯｸUB" panose="020B0900000000000000" pitchFamily="50" charset="-128"/>
              </a:rPr>
              <a:t>　各地の自治体から歓迎される</a:t>
            </a:r>
          </a:p>
        </p:txBody>
      </p:sp>
      <p:sp>
        <p:nvSpPr>
          <p:cNvPr id="12" name="Text Box 9"/>
          <p:cNvSpPr txBox="1">
            <a:spLocks noChangeArrowheads="1"/>
          </p:cNvSpPr>
          <p:nvPr/>
        </p:nvSpPr>
        <p:spPr bwMode="auto">
          <a:xfrm>
            <a:off x="5860236" y="5966001"/>
            <a:ext cx="2845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b="1" dirty="0"/>
              <a:t>『</a:t>
            </a:r>
            <a:r>
              <a:rPr lang="ja-JP" altLang="en-US" sz="2000" b="1" dirty="0"/>
              <a:t>戦国北条記</a:t>
            </a:r>
            <a:r>
              <a:rPr lang="en-US" altLang="ja-JP" sz="2000" b="1" dirty="0"/>
              <a:t>』(PHP</a:t>
            </a:r>
            <a:r>
              <a:rPr lang="ja-JP" altLang="en-US" sz="2000" b="1" dirty="0"/>
              <a:t>文庫</a:t>
            </a:r>
            <a:r>
              <a:rPr lang="en-US" altLang="ja-JP" sz="2000" b="1" dirty="0"/>
              <a:t>)</a:t>
            </a:r>
            <a:endParaRPr lang="ja-JP" altLang="en-US" sz="2000" b="1" dirty="0"/>
          </a:p>
        </p:txBody>
      </p:sp>
      <p:pic>
        <p:nvPicPr>
          <p:cNvPr id="4" name="図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81388" y="2578307"/>
            <a:ext cx="2606008" cy="3787803"/>
          </a:xfrm>
          <a:prstGeom prst="rect">
            <a:avLst/>
          </a:prstGeom>
        </p:spPr>
      </p:pic>
    </p:spTree>
    <p:extLst>
      <p:ext uri="{BB962C8B-B14F-4D97-AF65-F5344CB8AC3E}">
        <p14:creationId xmlns:p14="http://schemas.microsoft.com/office/powerpoint/2010/main" val="3488744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452010" y="542688"/>
            <a:ext cx="724783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Verdana" pitchFamily="34" charset="0"/>
                <a:ea typeface="HG創英角ｺﾞｼｯｸUB" pitchFamily="49" charset="-128"/>
              </a:defRPr>
            </a:lvl1pPr>
            <a:lvl2pPr marL="742950" indent="-285750" eaLnBrk="0" hangingPunct="0">
              <a:defRPr kumimoji="1" sz="2000">
                <a:solidFill>
                  <a:schemeClr val="tx1"/>
                </a:solidFill>
                <a:latin typeface="Verdana" pitchFamily="34" charset="0"/>
                <a:ea typeface="HG創英角ｺﾞｼｯｸUB" pitchFamily="49" charset="-128"/>
              </a:defRPr>
            </a:lvl2pPr>
            <a:lvl3pPr marL="1143000" indent="-228600" eaLnBrk="0" hangingPunct="0">
              <a:defRPr kumimoji="1" sz="2000">
                <a:solidFill>
                  <a:schemeClr val="tx1"/>
                </a:solidFill>
                <a:latin typeface="Verdana" pitchFamily="34" charset="0"/>
                <a:ea typeface="HG創英角ｺﾞｼｯｸUB" pitchFamily="49" charset="-128"/>
              </a:defRPr>
            </a:lvl3pPr>
            <a:lvl4pPr marL="1600200" indent="-228600" eaLnBrk="0" hangingPunct="0">
              <a:defRPr kumimoji="1" sz="2000">
                <a:solidFill>
                  <a:schemeClr val="tx1"/>
                </a:solidFill>
                <a:latin typeface="Verdana" pitchFamily="34" charset="0"/>
                <a:ea typeface="HG創英角ｺﾞｼｯｸUB" pitchFamily="49" charset="-128"/>
              </a:defRPr>
            </a:lvl4pPr>
            <a:lvl5pPr marL="2057400" indent="-228600" eaLnBrk="0" hangingPunct="0">
              <a:defRPr kumimoji="1" sz="2000">
                <a:solidFill>
                  <a:schemeClr val="tx1"/>
                </a:solidFill>
                <a:latin typeface="Verdana" pitchFamily="34" charset="0"/>
                <a:ea typeface="HG創英角ｺﾞｼｯｸUB" pitchFamily="49" charset="-128"/>
              </a:defRPr>
            </a:lvl5pPr>
            <a:lvl6pPr marL="2514600" indent="-228600" eaLnBrk="0" fontAlgn="base" hangingPunct="0">
              <a:spcBef>
                <a:spcPct val="0"/>
              </a:spcBef>
              <a:spcAft>
                <a:spcPct val="0"/>
              </a:spcAft>
              <a:defRPr kumimoji="1" sz="2000">
                <a:solidFill>
                  <a:schemeClr val="tx1"/>
                </a:solidFill>
                <a:latin typeface="Verdana" pitchFamily="34" charset="0"/>
                <a:ea typeface="HG創英角ｺﾞｼｯｸUB" pitchFamily="49" charset="-128"/>
              </a:defRPr>
            </a:lvl6pPr>
            <a:lvl7pPr marL="2971800" indent="-228600" eaLnBrk="0" fontAlgn="base" hangingPunct="0">
              <a:spcBef>
                <a:spcPct val="0"/>
              </a:spcBef>
              <a:spcAft>
                <a:spcPct val="0"/>
              </a:spcAft>
              <a:defRPr kumimoji="1" sz="2000">
                <a:solidFill>
                  <a:schemeClr val="tx1"/>
                </a:solidFill>
                <a:latin typeface="Verdana" pitchFamily="34" charset="0"/>
                <a:ea typeface="HG創英角ｺﾞｼｯｸUB" pitchFamily="49" charset="-128"/>
              </a:defRPr>
            </a:lvl7pPr>
            <a:lvl8pPr marL="3429000" indent="-228600" eaLnBrk="0" fontAlgn="base" hangingPunct="0">
              <a:spcBef>
                <a:spcPct val="0"/>
              </a:spcBef>
              <a:spcAft>
                <a:spcPct val="0"/>
              </a:spcAft>
              <a:defRPr kumimoji="1" sz="2000">
                <a:solidFill>
                  <a:schemeClr val="tx1"/>
                </a:solidFill>
                <a:latin typeface="Verdana" pitchFamily="34" charset="0"/>
                <a:ea typeface="HG創英角ｺﾞｼｯｸUB" pitchFamily="49" charset="-128"/>
              </a:defRPr>
            </a:lvl8pPr>
            <a:lvl9pPr marL="3886200" indent="-228600" eaLnBrk="0" fontAlgn="base" hangingPunct="0">
              <a:spcBef>
                <a:spcPct val="0"/>
              </a:spcBef>
              <a:spcAft>
                <a:spcPct val="0"/>
              </a:spcAft>
              <a:defRPr kumimoji="1" sz="2000">
                <a:solidFill>
                  <a:schemeClr val="tx1"/>
                </a:solidFill>
                <a:latin typeface="Verdana" pitchFamily="34" charset="0"/>
                <a:ea typeface="HG創英角ｺﾞｼｯｸUB" pitchFamily="49" charset="-128"/>
              </a:defRPr>
            </a:lvl9pPr>
          </a:lstStyle>
          <a:p>
            <a:pPr eaLnBrk="1" hangingPunct="1"/>
            <a:r>
              <a:rPr lang="ja-JP" altLang="en-US" sz="3200" dirty="0">
                <a:latin typeface="Arial" charset="0"/>
              </a:rPr>
              <a:t>伊勢宗瑞とは、どんな男だったのか</a:t>
            </a:r>
          </a:p>
        </p:txBody>
      </p:sp>
      <p:sp>
        <p:nvSpPr>
          <p:cNvPr id="13316" name="Text Box 7"/>
          <p:cNvSpPr txBox="1">
            <a:spLocks noChangeArrowheads="1"/>
          </p:cNvSpPr>
          <p:nvPr/>
        </p:nvSpPr>
        <p:spPr bwMode="auto">
          <a:xfrm>
            <a:off x="574863" y="1362093"/>
            <a:ext cx="8419292"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Verdana" pitchFamily="34" charset="0"/>
                <a:ea typeface="HG創英角ｺﾞｼｯｸUB" pitchFamily="49" charset="-128"/>
              </a:defRPr>
            </a:lvl1pPr>
            <a:lvl2pPr marL="742950" indent="-285750" eaLnBrk="0" hangingPunct="0">
              <a:defRPr kumimoji="1" sz="2000">
                <a:solidFill>
                  <a:schemeClr val="tx1"/>
                </a:solidFill>
                <a:latin typeface="Verdana" pitchFamily="34" charset="0"/>
                <a:ea typeface="HG創英角ｺﾞｼｯｸUB" pitchFamily="49" charset="-128"/>
              </a:defRPr>
            </a:lvl2pPr>
            <a:lvl3pPr marL="1143000" indent="-228600" eaLnBrk="0" hangingPunct="0">
              <a:defRPr kumimoji="1" sz="2000">
                <a:solidFill>
                  <a:schemeClr val="tx1"/>
                </a:solidFill>
                <a:latin typeface="Verdana" pitchFamily="34" charset="0"/>
                <a:ea typeface="HG創英角ｺﾞｼｯｸUB" pitchFamily="49" charset="-128"/>
              </a:defRPr>
            </a:lvl3pPr>
            <a:lvl4pPr marL="1600200" indent="-228600" eaLnBrk="0" hangingPunct="0">
              <a:defRPr kumimoji="1" sz="2000">
                <a:solidFill>
                  <a:schemeClr val="tx1"/>
                </a:solidFill>
                <a:latin typeface="Verdana" pitchFamily="34" charset="0"/>
                <a:ea typeface="HG創英角ｺﾞｼｯｸUB" pitchFamily="49" charset="-128"/>
              </a:defRPr>
            </a:lvl4pPr>
            <a:lvl5pPr marL="2057400" indent="-228600" eaLnBrk="0" hangingPunct="0">
              <a:defRPr kumimoji="1" sz="2000">
                <a:solidFill>
                  <a:schemeClr val="tx1"/>
                </a:solidFill>
                <a:latin typeface="Verdana" pitchFamily="34" charset="0"/>
                <a:ea typeface="HG創英角ｺﾞｼｯｸUB" pitchFamily="49" charset="-128"/>
              </a:defRPr>
            </a:lvl5pPr>
            <a:lvl6pPr marL="2514600" indent="-228600" eaLnBrk="0" fontAlgn="base" hangingPunct="0">
              <a:spcBef>
                <a:spcPct val="0"/>
              </a:spcBef>
              <a:spcAft>
                <a:spcPct val="0"/>
              </a:spcAft>
              <a:defRPr kumimoji="1" sz="2000">
                <a:solidFill>
                  <a:schemeClr val="tx1"/>
                </a:solidFill>
                <a:latin typeface="Verdana" pitchFamily="34" charset="0"/>
                <a:ea typeface="HG創英角ｺﾞｼｯｸUB" pitchFamily="49" charset="-128"/>
              </a:defRPr>
            </a:lvl6pPr>
            <a:lvl7pPr marL="2971800" indent="-228600" eaLnBrk="0" fontAlgn="base" hangingPunct="0">
              <a:spcBef>
                <a:spcPct val="0"/>
              </a:spcBef>
              <a:spcAft>
                <a:spcPct val="0"/>
              </a:spcAft>
              <a:defRPr kumimoji="1" sz="2000">
                <a:solidFill>
                  <a:schemeClr val="tx1"/>
                </a:solidFill>
                <a:latin typeface="Verdana" pitchFamily="34" charset="0"/>
                <a:ea typeface="HG創英角ｺﾞｼｯｸUB" pitchFamily="49" charset="-128"/>
              </a:defRPr>
            </a:lvl7pPr>
            <a:lvl8pPr marL="3429000" indent="-228600" eaLnBrk="0" fontAlgn="base" hangingPunct="0">
              <a:spcBef>
                <a:spcPct val="0"/>
              </a:spcBef>
              <a:spcAft>
                <a:spcPct val="0"/>
              </a:spcAft>
              <a:defRPr kumimoji="1" sz="2000">
                <a:solidFill>
                  <a:schemeClr val="tx1"/>
                </a:solidFill>
                <a:latin typeface="Verdana" pitchFamily="34" charset="0"/>
                <a:ea typeface="HG創英角ｺﾞｼｯｸUB" pitchFamily="49" charset="-128"/>
              </a:defRPr>
            </a:lvl8pPr>
            <a:lvl9pPr marL="3886200" indent="-228600" eaLnBrk="0" fontAlgn="base" hangingPunct="0">
              <a:spcBef>
                <a:spcPct val="0"/>
              </a:spcBef>
              <a:spcAft>
                <a:spcPct val="0"/>
              </a:spcAft>
              <a:defRPr kumimoji="1" sz="2000">
                <a:solidFill>
                  <a:schemeClr val="tx1"/>
                </a:solidFill>
                <a:latin typeface="Verdana" pitchFamily="34" charset="0"/>
                <a:ea typeface="HG創英角ｺﾞｼｯｸUB" pitchFamily="49" charset="-128"/>
              </a:defRPr>
            </a:lvl9pPr>
          </a:lstStyle>
          <a:p>
            <a:pPr eaLnBrk="1" hangingPunct="1"/>
            <a:r>
              <a:rPr lang="ja-JP" altLang="en-US" sz="2800" dirty="0">
                <a:latin typeface="+mn-ea"/>
                <a:ea typeface="+mn-ea"/>
              </a:rPr>
              <a:t>論理的、合理的、効率的、客観的、緻密、計画的</a:t>
            </a:r>
            <a:r>
              <a:rPr lang="en-US" altLang="ja-JP" sz="2800" dirty="0">
                <a:latin typeface="+mn-ea"/>
                <a:ea typeface="+mn-ea"/>
              </a:rPr>
              <a:t>(</a:t>
            </a:r>
            <a:r>
              <a:rPr lang="ja-JP" altLang="en-US" sz="2800" dirty="0">
                <a:latin typeface="+mn-ea"/>
                <a:ea typeface="+mn-ea"/>
              </a:rPr>
              <a:t>周到</a:t>
            </a:r>
            <a:r>
              <a:rPr lang="en-US" altLang="ja-JP" sz="2800" dirty="0">
                <a:latin typeface="+mn-ea"/>
                <a:ea typeface="+mn-ea"/>
              </a:rPr>
              <a:t>)</a:t>
            </a:r>
          </a:p>
          <a:p>
            <a:pPr eaLnBrk="1" hangingPunct="1"/>
            <a:r>
              <a:rPr lang="ja-JP" altLang="en-US" sz="2800" dirty="0">
                <a:latin typeface="+mn-ea"/>
                <a:ea typeface="+mn-ea"/>
              </a:rPr>
              <a:t>一貫性／継続性がある、持続力／執着力がある</a:t>
            </a:r>
          </a:p>
          <a:p>
            <a:pPr eaLnBrk="1" hangingPunct="1"/>
            <a:r>
              <a:rPr lang="ja-JP" altLang="en-US" sz="2800" dirty="0">
                <a:latin typeface="+mn-ea"/>
                <a:ea typeface="+mn-ea"/>
              </a:rPr>
              <a:t>現実的、冷静沈着、クール、誇り高い、弱みを見せない</a:t>
            </a:r>
          </a:p>
          <a:p>
            <a:pPr eaLnBrk="1" hangingPunct="1"/>
            <a:r>
              <a:rPr lang="ja-JP" altLang="en-US" sz="2800" dirty="0">
                <a:latin typeface="+mn-ea"/>
                <a:ea typeface="+mn-ea"/>
              </a:rPr>
              <a:t>公明正大、平等、平衡感覚、ひいきしない、筋を通す</a:t>
            </a:r>
          </a:p>
          <a:p>
            <a:pPr eaLnBrk="1" hangingPunct="1"/>
            <a:r>
              <a:rPr lang="ja-JP" altLang="en-US" sz="2800" dirty="0">
                <a:latin typeface="+mn-ea"/>
                <a:ea typeface="+mn-ea"/>
              </a:rPr>
              <a:t>自立心／責任感が強い、自己完結力に優れる</a:t>
            </a:r>
          </a:p>
          <a:p>
            <a:pPr eaLnBrk="1" hangingPunct="1"/>
            <a:r>
              <a:rPr lang="ja-JP" altLang="en-US" sz="2800" dirty="0">
                <a:latin typeface="+mn-ea"/>
                <a:ea typeface="+mn-ea"/>
              </a:rPr>
              <a:t>正直、真面目、慇懃、真摯、謹厳実直</a:t>
            </a:r>
          </a:p>
          <a:p>
            <a:pPr eaLnBrk="1" hangingPunct="1"/>
            <a:r>
              <a:rPr lang="ja-JP" altLang="en-US" sz="2800" dirty="0">
                <a:latin typeface="+mn-ea"/>
                <a:ea typeface="+mn-ea"/>
              </a:rPr>
              <a:t>向上心が強い、勤勉、努力家、職人気質</a:t>
            </a:r>
          </a:p>
        </p:txBody>
      </p:sp>
      <p:pic>
        <p:nvPicPr>
          <p:cNvPr id="1026" name="Picture 2" descr="ãåæ¡æ©é²ãã®ç»åæ¤ç´¢çµæ">
            <a:extLst>
              <a:ext uri="{FF2B5EF4-FFF2-40B4-BE49-F238E27FC236}">
                <a16:creationId xmlns:a16="http://schemas.microsoft.com/office/drawing/2014/main" id="{91115CD0-AE09-429D-BD53-F098E78C078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82561" y="3763576"/>
            <a:ext cx="3834576" cy="2551736"/>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a:extLst>
              <a:ext uri="{FF2B5EF4-FFF2-40B4-BE49-F238E27FC236}">
                <a16:creationId xmlns:a16="http://schemas.microsoft.com/office/drawing/2014/main" id="{5E0D016A-EA81-4EE9-A665-7E0AB25461B8}"/>
              </a:ext>
            </a:extLst>
          </p:cNvPr>
          <p:cNvSpPr/>
          <p:nvPr/>
        </p:nvSpPr>
        <p:spPr>
          <a:xfrm>
            <a:off x="1138936" y="4895742"/>
            <a:ext cx="4957064" cy="1200329"/>
          </a:xfrm>
          <a:prstGeom prst="rect">
            <a:avLst/>
          </a:prstGeom>
        </p:spPr>
        <p:txBody>
          <a:bodyPr wrap="square">
            <a:spAutoFit/>
          </a:bodyPr>
          <a:lstStyle/>
          <a:p>
            <a:r>
              <a:rPr lang="ja-JP" altLang="en-US" sz="3600" dirty="0">
                <a:latin typeface="Arial" charset="0"/>
              </a:rPr>
              <a:t>一言で言うと</a:t>
            </a:r>
          </a:p>
          <a:p>
            <a:r>
              <a:rPr lang="en-US" altLang="ja-JP" sz="3600" dirty="0">
                <a:latin typeface="Arial" charset="0"/>
              </a:rPr>
              <a:t>【</a:t>
            </a:r>
            <a:r>
              <a:rPr lang="ja-JP" altLang="en-US" sz="3600" dirty="0">
                <a:latin typeface="Arial" charset="0"/>
              </a:rPr>
              <a:t>クールな現実主義者</a:t>
            </a:r>
            <a:r>
              <a:rPr lang="en-US" altLang="ja-JP" sz="3600" dirty="0">
                <a:latin typeface="Arial" charset="0"/>
              </a:rPr>
              <a:t>】</a:t>
            </a:r>
            <a:endParaRPr lang="ja-JP" altLang="en-US" sz="3600" dirty="0"/>
          </a:p>
        </p:txBody>
      </p:sp>
    </p:spTree>
    <p:extLst>
      <p:ext uri="{BB962C8B-B14F-4D97-AF65-F5344CB8AC3E}">
        <p14:creationId xmlns:p14="http://schemas.microsoft.com/office/powerpoint/2010/main" val="453963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30" name="Text Box 10"/>
          <p:cNvSpPr txBox="1">
            <a:spLocks noChangeArrowheads="1"/>
          </p:cNvSpPr>
          <p:nvPr/>
        </p:nvSpPr>
        <p:spPr bwMode="auto">
          <a:xfrm>
            <a:off x="1811338" y="188913"/>
            <a:ext cx="885666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ja-JP" altLang="en-US" sz="2800" dirty="0">
                <a:latin typeface="HG創英角ｺﾞｼｯｸUB" panose="020B0909000000000000" pitchFamily="49" charset="-128"/>
                <a:ea typeface="HG創英角ｺﾞｼｯｸUB" panose="020B0909000000000000" pitchFamily="49" charset="-128"/>
              </a:rPr>
              <a:t>北条早雲</a:t>
            </a:r>
            <a:r>
              <a:rPr lang="en-US" altLang="ja-JP" sz="2800" dirty="0">
                <a:latin typeface="HG創英角ｺﾞｼｯｸUB" panose="020B0909000000000000" pitchFamily="49" charset="-128"/>
                <a:ea typeface="HG創英角ｺﾞｼｯｸUB" panose="020B0909000000000000" pitchFamily="49" charset="-128"/>
              </a:rPr>
              <a:t>(</a:t>
            </a:r>
            <a:r>
              <a:rPr lang="ja-JP" altLang="en-US" sz="2800" dirty="0">
                <a:latin typeface="HG創英角ｺﾞｼｯｸUB" panose="020B0909000000000000" pitchFamily="49" charset="-128"/>
                <a:ea typeface="HG創英角ｺﾞｼｯｸUB" panose="020B0909000000000000" pitchFamily="49" charset="-128"/>
              </a:rPr>
              <a:t>伊勢宗瑞</a:t>
            </a:r>
            <a:r>
              <a:rPr lang="en-US" altLang="ja-JP" sz="2800" dirty="0">
                <a:latin typeface="HG創英角ｺﾞｼｯｸUB" panose="020B0909000000000000" pitchFamily="49" charset="-128"/>
                <a:ea typeface="HG創英角ｺﾞｼｯｸUB" panose="020B0909000000000000" pitchFamily="49" charset="-128"/>
              </a:rPr>
              <a:t>)</a:t>
            </a:r>
          </a:p>
          <a:p>
            <a:pPr algn="ctr"/>
            <a:r>
              <a:rPr lang="ja-JP" altLang="en-US" sz="2800" dirty="0">
                <a:latin typeface="HG創英角ｺﾞｼｯｸUB" panose="020B0909000000000000" pitchFamily="49" charset="-128"/>
                <a:ea typeface="HG創英角ｺﾞｼｯｸUB" panose="020B0909000000000000" pitchFamily="49" charset="-128"/>
              </a:rPr>
              <a:t>己の理想実現を目指した真の革命家</a:t>
            </a:r>
          </a:p>
        </p:txBody>
      </p:sp>
      <p:sp>
        <p:nvSpPr>
          <p:cNvPr id="107531" name="Text Box 11"/>
          <p:cNvSpPr txBox="1">
            <a:spLocks noChangeArrowheads="1"/>
          </p:cNvSpPr>
          <p:nvPr/>
        </p:nvSpPr>
        <p:spPr bwMode="auto">
          <a:xfrm>
            <a:off x="1438355" y="1407697"/>
            <a:ext cx="4801314"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dirty="0">
                <a:latin typeface="Arial" panose="020B0604020202020204" pitchFamily="34" charset="0"/>
                <a:ea typeface="HG創英角ｺﾞｼｯｸUB" panose="020B0909000000000000" pitchFamily="49" charset="-128"/>
              </a:rPr>
              <a:t>【</a:t>
            </a:r>
            <a:r>
              <a:rPr lang="ja-JP" altLang="en-US" sz="2000" dirty="0">
                <a:latin typeface="Arial" panose="020B0604020202020204" pitchFamily="34" charset="0"/>
                <a:ea typeface="HG創英角ｺﾞｼｯｸUB" panose="020B0909000000000000" pitchFamily="49" charset="-128"/>
              </a:rPr>
              <a:t>早雲の目指したものは何だったのか</a:t>
            </a:r>
            <a:r>
              <a:rPr lang="en-US" altLang="ja-JP" sz="2000" dirty="0">
                <a:latin typeface="Arial" panose="020B0604020202020204" pitchFamily="34" charset="0"/>
                <a:ea typeface="HG創英角ｺﾞｼｯｸUB" panose="020B0909000000000000" pitchFamily="49" charset="-128"/>
              </a:rPr>
              <a:t>】</a:t>
            </a:r>
          </a:p>
          <a:p>
            <a:r>
              <a:rPr lang="ja-JP" altLang="en-US" sz="2000" dirty="0">
                <a:latin typeface="Arial" panose="020B0604020202020204" pitchFamily="34" charset="0"/>
                <a:ea typeface="HG創英角ｺﾞｼｯｸUB" panose="020B0909000000000000" pitchFamily="49" charset="-128"/>
              </a:rPr>
              <a:t>・民の財と生命を守るための政権の樹立</a:t>
            </a:r>
          </a:p>
          <a:p>
            <a:r>
              <a:rPr lang="ja-JP" altLang="en-US" sz="2000" dirty="0">
                <a:latin typeface="Arial" panose="020B0604020202020204" pitchFamily="34" charset="0"/>
                <a:ea typeface="HG創英角ｺﾞｼｯｸUB" panose="020B0909000000000000" pitchFamily="49" charset="-128"/>
              </a:rPr>
              <a:t>・民が安んじて暮らせる法治国家の樹立</a:t>
            </a:r>
          </a:p>
          <a:p>
            <a:r>
              <a:rPr lang="ja-JP" altLang="en-US" sz="2000" dirty="0">
                <a:latin typeface="Arial" panose="020B0604020202020204" pitchFamily="34" charset="0"/>
                <a:ea typeface="HG創英角ｺﾞｼｯｸUB" panose="020B0909000000000000" pitchFamily="49" charset="-128"/>
              </a:rPr>
              <a:t>・万民に平等な制度と税率の制定</a:t>
            </a:r>
          </a:p>
          <a:p>
            <a:r>
              <a:rPr lang="ja-JP" altLang="en-US" sz="2000" dirty="0">
                <a:latin typeface="Arial" panose="020B0604020202020204" pitchFamily="34" charset="0"/>
                <a:ea typeface="HG創英角ｺﾞｼｯｸUB" panose="020B0909000000000000" pitchFamily="49" charset="-128"/>
              </a:rPr>
              <a:t>・関東独立国家</a:t>
            </a:r>
            <a:r>
              <a:rPr lang="en-US" altLang="ja-JP" sz="2000" dirty="0">
                <a:latin typeface="Arial" panose="020B0604020202020204" pitchFamily="34" charset="0"/>
                <a:ea typeface="HG創英角ｺﾞｼｯｸUB" panose="020B0909000000000000" pitchFamily="49" charset="-128"/>
              </a:rPr>
              <a:t>(</a:t>
            </a:r>
            <a:r>
              <a:rPr lang="ja-JP" altLang="en-US" sz="2000" dirty="0">
                <a:latin typeface="Arial" panose="020B0604020202020204" pitchFamily="34" charset="0"/>
                <a:ea typeface="HG創英角ｺﾞｼｯｸUB" panose="020B0909000000000000" pitchFamily="49" charset="-128"/>
              </a:rPr>
              <a:t>自給自足国家</a:t>
            </a:r>
            <a:r>
              <a:rPr lang="en-US" altLang="ja-JP" sz="2000" dirty="0">
                <a:latin typeface="Arial" panose="020B0604020202020204" pitchFamily="34" charset="0"/>
                <a:ea typeface="HG創英角ｺﾞｼｯｸUB" panose="020B0909000000000000" pitchFamily="49" charset="-128"/>
              </a:rPr>
              <a:t>)</a:t>
            </a:r>
          </a:p>
        </p:txBody>
      </p:sp>
      <p:sp>
        <p:nvSpPr>
          <p:cNvPr id="107532" name="Text Box 12"/>
          <p:cNvSpPr txBox="1">
            <a:spLocks noChangeArrowheads="1"/>
          </p:cNvSpPr>
          <p:nvPr/>
        </p:nvSpPr>
        <p:spPr bwMode="auto">
          <a:xfrm>
            <a:off x="1501254" y="4067493"/>
            <a:ext cx="5740674"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dirty="0">
                <a:latin typeface="Arial" panose="020B0604020202020204" pitchFamily="34" charset="0"/>
                <a:ea typeface="HG創英角ｺﾞｼｯｸUB" panose="020B0909000000000000" pitchFamily="49" charset="-128"/>
              </a:rPr>
              <a:t>【</a:t>
            </a:r>
            <a:r>
              <a:rPr lang="ja-JP" altLang="en-US" sz="2000" dirty="0">
                <a:latin typeface="Arial" panose="020B0604020202020204" pitchFamily="34" charset="0"/>
                <a:ea typeface="HG創英角ｺﾞｼｯｸUB" panose="020B0909000000000000" pitchFamily="49" charset="-128"/>
              </a:rPr>
              <a:t>早雲の人格的優位性</a:t>
            </a:r>
            <a:r>
              <a:rPr lang="en-US" altLang="ja-JP" sz="2000" dirty="0">
                <a:latin typeface="Arial" panose="020B0604020202020204" pitchFamily="34" charset="0"/>
                <a:ea typeface="HG創英角ｺﾞｼｯｸUB" panose="020B0909000000000000" pitchFamily="49" charset="-128"/>
              </a:rPr>
              <a:t>】</a:t>
            </a:r>
          </a:p>
          <a:p>
            <a:r>
              <a:rPr lang="ja-JP" altLang="en-US" sz="2000" dirty="0">
                <a:latin typeface="Arial" panose="020B0604020202020204" pitchFamily="34" charset="0"/>
                <a:ea typeface="HG創英角ｺﾞｼｯｸUB" panose="020B0909000000000000" pitchFamily="49" charset="-128"/>
              </a:rPr>
              <a:t>・ビジョン構築能力</a:t>
            </a:r>
            <a:r>
              <a:rPr lang="en-US" altLang="ja-JP" sz="2000" dirty="0">
                <a:latin typeface="Arial" panose="020B0604020202020204" pitchFamily="34" charset="0"/>
                <a:ea typeface="HG創英角ｺﾞｼｯｸUB" panose="020B0909000000000000" pitchFamily="49" charset="-128"/>
              </a:rPr>
              <a:t>(</a:t>
            </a:r>
            <a:r>
              <a:rPr lang="ja-JP" altLang="en-US" sz="2000" dirty="0">
                <a:latin typeface="Arial" panose="020B0604020202020204" pitchFamily="34" charset="0"/>
                <a:ea typeface="HG創英角ｺﾞｼｯｸUB" panose="020B0909000000000000" pitchFamily="49" charset="-128"/>
              </a:rPr>
              <a:t>リーダーシップ</a:t>
            </a:r>
            <a:r>
              <a:rPr lang="en-US" altLang="ja-JP" sz="2000" dirty="0">
                <a:latin typeface="Arial" panose="020B0604020202020204" pitchFamily="34" charset="0"/>
                <a:ea typeface="HG創英角ｺﾞｼｯｸUB" panose="020B0909000000000000" pitchFamily="49" charset="-128"/>
              </a:rPr>
              <a:t>)</a:t>
            </a:r>
            <a:endParaRPr lang="ja-JP" altLang="en-US" sz="2000" dirty="0">
              <a:latin typeface="Arial" panose="020B0604020202020204" pitchFamily="34" charset="0"/>
              <a:ea typeface="HG創英角ｺﾞｼｯｸUB" panose="020B0909000000000000" pitchFamily="49" charset="-128"/>
            </a:endParaRPr>
          </a:p>
          <a:p>
            <a:r>
              <a:rPr lang="ja-JP" altLang="en-US" sz="2000" dirty="0">
                <a:latin typeface="Arial" panose="020B0604020202020204" pitchFamily="34" charset="0"/>
                <a:ea typeface="HG創英角ｺﾞｼｯｸUB" panose="020B0909000000000000" pitchFamily="49" charset="-128"/>
              </a:rPr>
              <a:t>・統治能力</a:t>
            </a:r>
            <a:r>
              <a:rPr lang="en-US" altLang="ja-JP" sz="2000" dirty="0">
                <a:latin typeface="Arial" panose="020B0604020202020204" pitchFamily="34" charset="0"/>
                <a:ea typeface="HG創英角ｺﾞｼｯｸUB" panose="020B0909000000000000" pitchFamily="49" charset="-128"/>
              </a:rPr>
              <a:t>(</a:t>
            </a:r>
            <a:r>
              <a:rPr lang="ja-JP" altLang="en-US" sz="2000" dirty="0">
                <a:latin typeface="Arial" panose="020B0604020202020204" pitchFamily="34" charset="0"/>
                <a:ea typeface="HG創英角ｺﾞｼｯｸUB" panose="020B0909000000000000" pitchFamily="49" charset="-128"/>
              </a:rPr>
              <a:t>虎朱印による村落の直接統治</a:t>
            </a:r>
            <a:r>
              <a:rPr lang="en-US" altLang="ja-JP" sz="2000" dirty="0">
                <a:latin typeface="Arial" panose="020B0604020202020204" pitchFamily="34" charset="0"/>
                <a:ea typeface="HG創英角ｺﾞｼｯｸUB" panose="020B0909000000000000" pitchFamily="49" charset="-128"/>
              </a:rPr>
              <a:t>)</a:t>
            </a:r>
          </a:p>
          <a:p>
            <a:r>
              <a:rPr lang="ja-JP" altLang="en-US" sz="2000" dirty="0">
                <a:latin typeface="Arial" panose="020B0604020202020204" pitchFamily="34" charset="0"/>
                <a:ea typeface="HG創英角ｺﾞｼｯｸUB" panose="020B0909000000000000" pitchFamily="49" charset="-128"/>
              </a:rPr>
              <a:t>・民政家</a:t>
            </a:r>
            <a:r>
              <a:rPr lang="en-US" altLang="ja-JP" sz="2000" dirty="0">
                <a:latin typeface="Arial" panose="020B0604020202020204" pitchFamily="34" charset="0"/>
                <a:ea typeface="HG創英角ｺﾞｼｯｸUB" panose="020B0909000000000000" pitchFamily="49" charset="-128"/>
              </a:rPr>
              <a:t>(</a:t>
            </a:r>
            <a:r>
              <a:rPr lang="ja-JP" altLang="en-US" sz="2000" dirty="0">
                <a:latin typeface="Arial" panose="020B0604020202020204" pitchFamily="34" charset="0"/>
                <a:ea typeface="HG創英角ｺﾞｼｯｸUB" panose="020B0909000000000000" pitchFamily="49" charset="-128"/>
              </a:rPr>
              <a:t>四公六民、検地の実施</a:t>
            </a:r>
            <a:r>
              <a:rPr lang="en-US" altLang="ja-JP" sz="2000" dirty="0">
                <a:latin typeface="Arial" panose="020B0604020202020204" pitchFamily="34" charset="0"/>
                <a:ea typeface="HG創英角ｺﾞｼｯｸUB" panose="020B0909000000000000" pitchFamily="49" charset="-128"/>
              </a:rPr>
              <a:t>)</a:t>
            </a:r>
          </a:p>
          <a:p>
            <a:r>
              <a:rPr lang="ja-JP" altLang="en-US" sz="2000" dirty="0">
                <a:latin typeface="Arial" panose="020B0604020202020204" pitchFamily="34" charset="0"/>
                <a:ea typeface="HG創英角ｺﾞｼｯｸUB" panose="020B0909000000000000" pitchFamily="49" charset="-128"/>
              </a:rPr>
              <a:t>・情報収集／処理能力</a:t>
            </a:r>
            <a:r>
              <a:rPr lang="en-US" altLang="ja-JP" sz="2000" dirty="0">
                <a:latin typeface="Arial" panose="020B0604020202020204" pitchFamily="34" charset="0"/>
                <a:ea typeface="HG創英角ｺﾞｼｯｸUB" panose="020B0909000000000000" pitchFamily="49" charset="-128"/>
              </a:rPr>
              <a:t>(</a:t>
            </a:r>
            <a:r>
              <a:rPr lang="ja-JP" altLang="en-US" sz="2000" dirty="0">
                <a:latin typeface="Arial" panose="020B0604020202020204" pitchFamily="34" charset="0"/>
                <a:ea typeface="HG創英角ｺﾞｼｯｸUB" panose="020B0909000000000000" pitchFamily="49" charset="-128"/>
              </a:rPr>
              <a:t>室町幕府の政所執事の出</a:t>
            </a:r>
            <a:r>
              <a:rPr lang="en-US" altLang="ja-JP" sz="2000" dirty="0">
                <a:latin typeface="Arial" panose="020B0604020202020204" pitchFamily="34" charset="0"/>
                <a:ea typeface="HG創英角ｺﾞｼｯｸUB" panose="020B0909000000000000" pitchFamily="49" charset="-128"/>
              </a:rPr>
              <a:t>)</a:t>
            </a:r>
          </a:p>
          <a:p>
            <a:r>
              <a:rPr lang="ja-JP" altLang="en-US" sz="2000" dirty="0">
                <a:latin typeface="Arial" panose="020B0604020202020204" pitchFamily="34" charset="0"/>
                <a:ea typeface="HG創英角ｺﾞｼｯｸUB" panose="020B0909000000000000" pitchFamily="49" charset="-128"/>
              </a:rPr>
              <a:t>・決断力</a:t>
            </a:r>
            <a:r>
              <a:rPr lang="en-US" altLang="ja-JP" sz="2000" dirty="0">
                <a:latin typeface="Arial" panose="020B0604020202020204" pitchFamily="34" charset="0"/>
                <a:ea typeface="HG創英角ｺﾞｼｯｸUB" panose="020B0909000000000000" pitchFamily="49" charset="-128"/>
              </a:rPr>
              <a:t>(</a:t>
            </a:r>
            <a:r>
              <a:rPr lang="ja-JP" altLang="en-US" sz="2000" dirty="0">
                <a:latin typeface="Arial" panose="020B0604020202020204" pitchFamily="34" charset="0"/>
                <a:ea typeface="HG創英角ｺﾞｼｯｸUB" panose="020B0909000000000000" pitchFamily="49" charset="-128"/>
              </a:rPr>
              <a:t>小鹿範満征伐、伊豆／小田原侵攻等</a:t>
            </a:r>
            <a:r>
              <a:rPr lang="en-US" altLang="ja-JP" sz="2000" dirty="0">
                <a:latin typeface="Arial" panose="020B0604020202020204" pitchFamily="34" charset="0"/>
                <a:ea typeface="HG創英角ｺﾞｼｯｸUB" panose="020B0909000000000000" pitchFamily="49" charset="-128"/>
              </a:rPr>
              <a:t>)</a:t>
            </a:r>
          </a:p>
          <a:p>
            <a:r>
              <a:rPr lang="ja-JP" altLang="en-US" sz="2000" dirty="0">
                <a:latin typeface="Arial" panose="020B0604020202020204" pitchFamily="34" charset="0"/>
                <a:ea typeface="HG創英角ｺﾞｼｯｸUB" panose="020B0909000000000000" pitchFamily="49" charset="-128"/>
              </a:rPr>
              <a:t>・人材登用力</a:t>
            </a:r>
            <a:r>
              <a:rPr lang="en-US" altLang="ja-JP" sz="2000" dirty="0">
                <a:latin typeface="Arial" panose="020B0604020202020204" pitchFamily="34" charset="0"/>
                <a:ea typeface="HG創英角ｺﾞｼｯｸUB" panose="020B0909000000000000" pitchFamily="49" charset="-128"/>
              </a:rPr>
              <a:t>(</a:t>
            </a:r>
            <a:r>
              <a:rPr lang="ja-JP" altLang="en-US" sz="2000" dirty="0">
                <a:latin typeface="Arial" panose="020B0604020202020204" pitchFamily="34" charset="0"/>
                <a:ea typeface="HG創英角ｺﾞｼｯｸUB" panose="020B0909000000000000" pitchFamily="49" charset="-128"/>
              </a:rPr>
              <a:t>人材を分け隔てなく登用</a:t>
            </a:r>
            <a:r>
              <a:rPr lang="en-US" altLang="ja-JP" sz="2000" dirty="0">
                <a:latin typeface="Arial" panose="020B0604020202020204" pitchFamily="34" charset="0"/>
                <a:ea typeface="HG創英角ｺﾞｼｯｸUB" panose="020B0909000000000000" pitchFamily="49" charset="-128"/>
              </a:rPr>
              <a:t>)</a:t>
            </a:r>
          </a:p>
        </p:txBody>
      </p:sp>
      <p:sp>
        <p:nvSpPr>
          <p:cNvPr id="107534" name="Text Box 14"/>
          <p:cNvSpPr txBox="1">
            <a:spLocks noChangeArrowheads="1"/>
          </p:cNvSpPr>
          <p:nvPr/>
        </p:nvSpPr>
        <p:spPr bwMode="auto">
          <a:xfrm>
            <a:off x="1621479" y="3166329"/>
            <a:ext cx="5500224" cy="646331"/>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dirty="0">
                <a:solidFill>
                  <a:srgbClr val="0070C0"/>
                </a:solidFill>
              </a:rPr>
              <a:t>欲心に訴えて人心を束ねた武田家</a:t>
            </a:r>
            <a:r>
              <a:rPr lang="en-US" altLang="ja-JP" b="1" dirty="0">
                <a:solidFill>
                  <a:srgbClr val="0070C0"/>
                </a:solidFill>
              </a:rPr>
              <a:t>=</a:t>
            </a:r>
            <a:r>
              <a:rPr lang="ja-JP" altLang="en-US" b="1" dirty="0">
                <a:solidFill>
                  <a:srgbClr val="0070C0"/>
                </a:solidFill>
              </a:rPr>
              <a:t>経済合理性追及型</a:t>
            </a:r>
          </a:p>
          <a:p>
            <a:r>
              <a:rPr lang="ja-JP" altLang="en-US" b="1" dirty="0">
                <a:solidFill>
                  <a:srgbClr val="0070C0"/>
                </a:solidFill>
              </a:rPr>
              <a:t>理念と政策で人心を束ねた北条家</a:t>
            </a:r>
            <a:r>
              <a:rPr lang="en-US" altLang="ja-JP" b="1" dirty="0">
                <a:solidFill>
                  <a:srgbClr val="0070C0"/>
                </a:solidFill>
              </a:rPr>
              <a:t>=</a:t>
            </a:r>
            <a:r>
              <a:rPr lang="ja-JP" altLang="en-US" b="1" dirty="0">
                <a:solidFill>
                  <a:srgbClr val="0070C0"/>
                </a:solidFill>
              </a:rPr>
              <a:t>ビジョナリー型</a:t>
            </a:r>
          </a:p>
        </p:txBody>
      </p:sp>
      <p:pic>
        <p:nvPicPr>
          <p:cNvPr id="2" name="図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46530" y="1407697"/>
            <a:ext cx="3076106" cy="4321928"/>
          </a:xfrm>
          <a:prstGeom prst="rect">
            <a:avLst/>
          </a:prstGeom>
        </p:spPr>
      </p:pic>
      <p:sp>
        <p:nvSpPr>
          <p:cNvPr id="3" name="テキスト ボックス 2"/>
          <p:cNvSpPr txBox="1"/>
          <p:nvPr/>
        </p:nvSpPr>
        <p:spPr>
          <a:xfrm>
            <a:off x="7809711" y="5729625"/>
            <a:ext cx="3749744" cy="461665"/>
          </a:xfrm>
          <a:prstGeom prst="rect">
            <a:avLst/>
          </a:prstGeom>
          <a:noFill/>
        </p:spPr>
        <p:txBody>
          <a:bodyPr wrap="none" rtlCol="0">
            <a:spAutoFit/>
          </a:bodyPr>
          <a:lstStyle/>
          <a:p>
            <a:r>
              <a:rPr kumimoji="1" lang="en-US" altLang="ja-JP" sz="2400" b="1" dirty="0">
                <a:solidFill>
                  <a:srgbClr val="0070C0"/>
                </a:solidFill>
              </a:rPr>
              <a:t>『</a:t>
            </a:r>
            <a:r>
              <a:rPr kumimoji="1" lang="ja-JP" altLang="en-US" sz="2400" b="1" dirty="0">
                <a:solidFill>
                  <a:srgbClr val="0070C0"/>
                </a:solidFill>
              </a:rPr>
              <a:t>黎明に起つ</a:t>
            </a:r>
            <a:r>
              <a:rPr kumimoji="1" lang="en-US" altLang="ja-JP" sz="2400" b="1" dirty="0">
                <a:solidFill>
                  <a:srgbClr val="0070C0"/>
                </a:solidFill>
              </a:rPr>
              <a:t>』(</a:t>
            </a:r>
            <a:r>
              <a:rPr kumimoji="1" lang="ja-JP" altLang="en-US" sz="2400" b="1" dirty="0">
                <a:solidFill>
                  <a:srgbClr val="0070C0"/>
                </a:solidFill>
              </a:rPr>
              <a:t>講談社文庫</a:t>
            </a:r>
            <a:r>
              <a:rPr kumimoji="1" lang="en-US" altLang="ja-JP" sz="2400" b="1" dirty="0">
                <a:solidFill>
                  <a:srgbClr val="0070C0"/>
                </a:solidFill>
              </a:rPr>
              <a:t>)</a:t>
            </a:r>
            <a:endParaRPr kumimoji="1" lang="ja-JP" altLang="en-US" sz="2400" b="1" dirty="0">
              <a:solidFill>
                <a:srgbClr val="0070C0"/>
              </a:solidFill>
            </a:endParaRPr>
          </a:p>
        </p:txBody>
      </p:sp>
    </p:spTree>
    <p:extLst>
      <p:ext uri="{BB962C8B-B14F-4D97-AF65-F5344CB8AC3E}">
        <p14:creationId xmlns:p14="http://schemas.microsoft.com/office/powerpoint/2010/main" val="101462399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2083</TotalTime>
  <Words>3450</Words>
  <Application>Microsoft Macintosh PowerPoint</Application>
  <PresentationFormat>ワイド画面</PresentationFormat>
  <Paragraphs>324</Paragraphs>
  <Slides>15</Slides>
  <Notes>10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15</vt:i4>
      </vt:variant>
    </vt:vector>
  </HeadingPairs>
  <TitlesOfParts>
    <vt:vector size="27" baseType="lpstr">
      <vt:lpstr>HGPｺﾞｼｯｸM</vt:lpstr>
      <vt:lpstr>HGP創英角ｺﾞｼｯｸUB</vt:lpstr>
      <vt:lpstr>HGSｺﾞｼｯｸM</vt:lpstr>
      <vt:lpstr>HGS創英角ｺﾞｼｯｸUB</vt:lpstr>
      <vt:lpstr>HG創英角ｺﾞｼｯｸUB</vt:lpstr>
      <vt:lpstr>ＭＳ Ｐゴシック</vt:lpstr>
      <vt:lpstr>Arial</vt:lpstr>
      <vt:lpstr>Calibri</vt:lpstr>
      <vt:lpstr>Calibri Light</vt:lpstr>
      <vt:lpstr>Times New Roman</vt:lpstr>
      <vt:lpstr>Verdana</vt:lpstr>
      <vt:lpstr>Office テーマ</vt:lpstr>
      <vt:lpstr>伊勢宗瑞と後北条氏</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すべては歴史が教えてくれる</dc:title>
  <dc:creator>伊東潤</dc:creator>
  <cp:lastModifiedBy>Microsoft Office User</cp:lastModifiedBy>
  <cp:revision>139</cp:revision>
  <dcterms:created xsi:type="dcterms:W3CDTF">2015-05-04T05:07:51Z</dcterms:created>
  <dcterms:modified xsi:type="dcterms:W3CDTF">2019-06-22T23:32:55Z</dcterms:modified>
</cp:coreProperties>
</file>